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1"/>
  </p:sldMasterIdLst>
  <p:notesMasterIdLst>
    <p:notesMasterId r:id="rId46"/>
  </p:notesMasterIdLst>
  <p:handoutMasterIdLst>
    <p:handoutMasterId r:id="rId47"/>
  </p:handoutMasterIdLst>
  <p:sldIdLst>
    <p:sldId id="256" r:id="rId2"/>
    <p:sldId id="257" r:id="rId3"/>
    <p:sldId id="270" r:id="rId4"/>
    <p:sldId id="305" r:id="rId5"/>
    <p:sldId id="306" r:id="rId6"/>
    <p:sldId id="307" r:id="rId7"/>
    <p:sldId id="268" r:id="rId8"/>
    <p:sldId id="260" r:id="rId9"/>
    <p:sldId id="271" r:id="rId10"/>
    <p:sldId id="273" r:id="rId11"/>
    <p:sldId id="274" r:id="rId12"/>
    <p:sldId id="261" r:id="rId13"/>
    <p:sldId id="262" r:id="rId14"/>
    <p:sldId id="264" r:id="rId15"/>
    <p:sldId id="275" r:id="rId16"/>
    <p:sldId id="284" r:id="rId17"/>
    <p:sldId id="285" r:id="rId18"/>
    <p:sldId id="283" r:id="rId19"/>
    <p:sldId id="276" r:id="rId20"/>
    <p:sldId id="277" r:id="rId21"/>
    <p:sldId id="279" r:id="rId22"/>
    <p:sldId id="280" r:id="rId23"/>
    <p:sldId id="281" r:id="rId24"/>
    <p:sldId id="278" r:id="rId25"/>
    <p:sldId id="282" r:id="rId26"/>
    <p:sldId id="265" r:id="rId27"/>
    <p:sldId id="266" r:id="rId28"/>
    <p:sldId id="302" r:id="rId29"/>
    <p:sldId id="290" r:id="rId30"/>
    <p:sldId id="289" r:id="rId31"/>
    <p:sldId id="295" r:id="rId32"/>
    <p:sldId id="288" r:id="rId33"/>
    <p:sldId id="291" r:id="rId34"/>
    <p:sldId id="292" r:id="rId35"/>
    <p:sldId id="293" r:id="rId36"/>
    <p:sldId id="294" r:id="rId37"/>
    <p:sldId id="303" r:id="rId38"/>
    <p:sldId id="298" r:id="rId39"/>
    <p:sldId id="304" r:id="rId40"/>
    <p:sldId id="267" r:id="rId41"/>
    <p:sldId id="296" r:id="rId42"/>
    <p:sldId id="297" r:id="rId43"/>
    <p:sldId id="299" r:id="rId44"/>
    <p:sldId id="300"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05" autoAdjust="0"/>
  </p:normalViewPr>
  <p:slideViewPr>
    <p:cSldViewPr snapToGrid="0" snapToObjects="1">
      <p:cViewPr>
        <p:scale>
          <a:sx n="90" d="100"/>
          <a:sy n="90" d="100"/>
        </p:scale>
        <p:origin x="-41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123565-2E86-8249-B6D5-3AE2146F8A84}" type="datetimeFigureOut">
              <a:rPr lang="en-US" smtClean="0"/>
              <a:t>10/2/15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2B9E0F-409B-3643-AB89-DCE2DE825A68}" type="slidenum">
              <a:rPr lang="en-US" smtClean="0"/>
              <a:t>‹#›</a:t>
            </a:fld>
            <a:endParaRPr lang="en-US"/>
          </a:p>
        </p:txBody>
      </p:sp>
    </p:spTree>
    <p:extLst>
      <p:ext uri="{BB962C8B-B14F-4D97-AF65-F5344CB8AC3E}">
        <p14:creationId xmlns:p14="http://schemas.microsoft.com/office/powerpoint/2010/main" val="2532434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76660F-71E7-F746-A5B2-11C7D202791B}" type="datetimeFigureOut">
              <a:rPr lang="en-US" smtClean="0"/>
              <a:t>10/1/15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93720A-B6E8-0141-B0FB-0191DBC364F1}" type="slidenum">
              <a:rPr lang="en-US" smtClean="0"/>
              <a:t>‹#›</a:t>
            </a:fld>
            <a:endParaRPr lang="en-US"/>
          </a:p>
        </p:txBody>
      </p:sp>
    </p:spTree>
    <p:extLst>
      <p:ext uri="{BB962C8B-B14F-4D97-AF65-F5344CB8AC3E}">
        <p14:creationId xmlns:p14="http://schemas.microsoft.com/office/powerpoint/2010/main" val="7193655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 the Clean Water Act, lists of impaired waters must be developed to identify waters that are too polluted to meet the water quality standards set by their states. The Rochester Embayment, primarily consisting of the region near where the Genesee River flows into the Lake Ontario Central Basin, is on the EPA’s impaired water list. Traditional remote sensing platforms have been used to monitor its water quality, but each has its serious limitations.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8D93720A-B6E8-0141-B0FB-0191DBC364F1}" type="slidenum">
              <a:rPr lang="en-US" smtClean="0"/>
              <a:t>3</a:t>
            </a:fld>
            <a:endParaRPr lang="en-US"/>
          </a:p>
        </p:txBody>
      </p:sp>
    </p:spTree>
    <p:extLst>
      <p:ext uri="{BB962C8B-B14F-4D97-AF65-F5344CB8AC3E}">
        <p14:creationId xmlns:p14="http://schemas.microsoft.com/office/powerpoint/2010/main" val="508466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my tasks during the early weeks of this semester was to create the targets of known reflectance for calibration.</a:t>
            </a:r>
          </a:p>
          <a:p>
            <a:r>
              <a:rPr lang="en-US" baseline="0" dirty="0" smtClean="0"/>
              <a:t>This involved calculating how large they need to be (which was determined to be 2x2’ for a flight altitude of 200ft), buying wood and getting it cut to the appropriate size, and finding the right paint. The paint should be spectrally flat, meaning it reflects equally at all wavelengths (at least the visible and NIR, which is what the </a:t>
            </a:r>
            <a:r>
              <a:rPr lang="en-US" baseline="0" dirty="0" err="1" smtClean="0"/>
              <a:t>Tetracam</a:t>
            </a:r>
            <a:r>
              <a:rPr lang="en-US" baseline="0" dirty="0" smtClean="0"/>
              <a:t> is sensitive to). </a:t>
            </a:r>
            <a:r>
              <a:rPr lang="en-US" baseline="0" dirty="0" err="1" smtClean="0"/>
              <a:t>Krylon</a:t>
            </a:r>
            <a:r>
              <a:rPr lang="en-US" baseline="0" dirty="0" smtClean="0"/>
              <a:t> makes an “ultra flat” black spray paint that is perfect but finding a lighter gray proved to be challenging. </a:t>
            </a:r>
          </a:p>
          <a:p>
            <a:r>
              <a:rPr lang="en-US" baseline="0" dirty="0" smtClean="0"/>
              <a:t>We want different “light” grays for each application (water vs. veg) based on the maximum reflectance of each subject of interest. We tested out a variety of different paints and measured their spectral reflectance with an SVC </a:t>
            </a:r>
            <a:r>
              <a:rPr lang="en-US" baseline="0" dirty="0" err="1" smtClean="0"/>
              <a:t>spectometer</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8D93720A-B6E8-0141-B0FB-0191DBC364F1}" type="slidenum">
              <a:rPr lang="en-US" smtClean="0"/>
              <a:t>22</a:t>
            </a:fld>
            <a:endParaRPr lang="en-US"/>
          </a:p>
        </p:txBody>
      </p:sp>
    </p:spTree>
    <p:extLst>
      <p:ext uri="{BB962C8B-B14F-4D97-AF65-F5344CB8AC3E}">
        <p14:creationId xmlns:p14="http://schemas.microsoft.com/office/powerpoint/2010/main" val="3208974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my tasks during the early weeks of this semester was to create the targets of known reflectance for calibration.</a:t>
            </a:r>
          </a:p>
          <a:p>
            <a:r>
              <a:rPr lang="en-US" baseline="0" dirty="0" smtClean="0"/>
              <a:t>This involved calculating how large they need to be (which was determined to be 2x2’ for a flight altitude of 200ft), buying wood and getting it cut to the appropriate size, and finding the right paint. The paint should be spectrally flat, meaning it reflects equally at all wavelengths (at least the visible and NIR, which is what the </a:t>
            </a:r>
            <a:r>
              <a:rPr lang="en-US" baseline="0" dirty="0" err="1" smtClean="0"/>
              <a:t>Tetracam</a:t>
            </a:r>
            <a:r>
              <a:rPr lang="en-US" baseline="0" dirty="0" smtClean="0"/>
              <a:t> is sensitive to). </a:t>
            </a:r>
            <a:r>
              <a:rPr lang="en-US" baseline="0" dirty="0" err="1" smtClean="0"/>
              <a:t>Krylon</a:t>
            </a:r>
            <a:r>
              <a:rPr lang="en-US" baseline="0" dirty="0" smtClean="0"/>
              <a:t> makes an “ultra flat” black spray paint that is perfect but finding a lighter gray proved to be challenging. </a:t>
            </a:r>
          </a:p>
          <a:p>
            <a:r>
              <a:rPr lang="en-US" baseline="0" dirty="0" smtClean="0"/>
              <a:t>We want different “light” grays for each application (water vs. veg) based on the maximum reflectance of each subject of interest. We tested out a variety of different paints and measured their spectral reflectance with an SVC </a:t>
            </a:r>
            <a:r>
              <a:rPr lang="en-US" baseline="0" dirty="0" err="1" smtClean="0"/>
              <a:t>spectometer</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8D93720A-B6E8-0141-B0FB-0191DBC364F1}" type="slidenum">
              <a:rPr lang="en-US" smtClean="0"/>
              <a:t>23</a:t>
            </a:fld>
            <a:endParaRPr lang="en-US"/>
          </a:p>
        </p:txBody>
      </p:sp>
    </p:spTree>
    <p:extLst>
      <p:ext uri="{BB962C8B-B14F-4D97-AF65-F5344CB8AC3E}">
        <p14:creationId xmlns:p14="http://schemas.microsoft.com/office/powerpoint/2010/main" val="3208974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93720A-B6E8-0141-B0FB-0191DBC364F1}" type="slidenum">
              <a:rPr lang="en-US" smtClean="0"/>
              <a:t>25</a:t>
            </a:fld>
            <a:endParaRPr lang="en-US"/>
          </a:p>
        </p:txBody>
      </p:sp>
    </p:spTree>
    <p:extLst>
      <p:ext uri="{BB962C8B-B14F-4D97-AF65-F5344CB8AC3E}">
        <p14:creationId xmlns:p14="http://schemas.microsoft.com/office/powerpoint/2010/main" val="119672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Helvetica"/>
                <a:cs typeface="Helvetica"/>
              </a:rPr>
              <a:t>Rochester Embayment on EPA’s impaired waters list</a:t>
            </a:r>
          </a:p>
          <a:p>
            <a:r>
              <a:rPr lang="en-US" dirty="0" smtClean="0">
                <a:latin typeface="Helvetica"/>
                <a:cs typeface="Helvetica"/>
              </a:rPr>
              <a:t>Need for water quality and vegetation health analysis</a:t>
            </a:r>
          </a:p>
          <a:p>
            <a:r>
              <a:rPr lang="en-US" dirty="0" smtClean="0">
                <a:latin typeface="Helvetica"/>
                <a:cs typeface="Helvetica"/>
              </a:rPr>
              <a:t>Long-term, frequent monitoring desired</a:t>
            </a:r>
          </a:p>
          <a:p>
            <a:r>
              <a:rPr lang="en-US" dirty="0" smtClean="0">
                <a:latin typeface="Helvetica"/>
                <a:cs typeface="Helvetica"/>
              </a:rPr>
              <a:t>Existing satellites &amp; airborne systems are not ideal (spatial / temporal resolution, collection pattern limitations)</a:t>
            </a:r>
          </a:p>
          <a:p>
            <a:r>
              <a:rPr lang="en-US" dirty="0" smtClean="0">
                <a:latin typeface="Helvetica"/>
                <a:cs typeface="Helvetica"/>
              </a:rPr>
              <a:t>Many other potential applications of system for CIS </a:t>
            </a:r>
          </a:p>
          <a:p>
            <a:endParaRPr lang="en-US" dirty="0"/>
          </a:p>
        </p:txBody>
      </p:sp>
      <p:sp>
        <p:nvSpPr>
          <p:cNvPr id="4" name="Slide Number Placeholder 3"/>
          <p:cNvSpPr>
            <a:spLocks noGrp="1"/>
          </p:cNvSpPr>
          <p:nvPr>
            <p:ph type="sldNum" sz="quarter" idx="10"/>
          </p:nvPr>
        </p:nvSpPr>
        <p:spPr/>
        <p:txBody>
          <a:bodyPr/>
          <a:lstStyle/>
          <a:p>
            <a:fld id="{8D93720A-B6E8-0141-B0FB-0191DBC364F1}" type="slidenum">
              <a:rPr lang="en-US" smtClean="0"/>
              <a:t>4</a:t>
            </a:fld>
            <a:endParaRPr lang="en-US"/>
          </a:p>
        </p:txBody>
      </p:sp>
    </p:spTree>
    <p:extLst>
      <p:ext uri="{BB962C8B-B14F-4D97-AF65-F5344CB8AC3E}">
        <p14:creationId xmlns:p14="http://schemas.microsoft.com/office/powerpoint/2010/main" val="508466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Helvetica"/>
                <a:cs typeface="Helvetica"/>
              </a:rPr>
              <a:t>Rochester Embayment on EPA’s impaired waters list</a:t>
            </a:r>
          </a:p>
          <a:p>
            <a:r>
              <a:rPr lang="en-US" dirty="0" smtClean="0">
                <a:latin typeface="Helvetica"/>
                <a:cs typeface="Helvetica"/>
              </a:rPr>
              <a:t>Need for water quality and vegetation health analysis</a:t>
            </a:r>
          </a:p>
          <a:p>
            <a:r>
              <a:rPr lang="en-US" dirty="0" smtClean="0">
                <a:latin typeface="Helvetica"/>
                <a:cs typeface="Helvetica"/>
              </a:rPr>
              <a:t>Long-term, frequent monitoring desired</a:t>
            </a:r>
          </a:p>
          <a:p>
            <a:r>
              <a:rPr lang="en-US" dirty="0" smtClean="0">
                <a:latin typeface="Helvetica"/>
                <a:cs typeface="Helvetica"/>
              </a:rPr>
              <a:t>Existing satellites &amp; airborne systems are not ideal (spatial / temporal resolution, collection pattern limitations)</a:t>
            </a:r>
          </a:p>
          <a:p>
            <a:r>
              <a:rPr lang="en-US" dirty="0" smtClean="0">
                <a:latin typeface="Helvetica"/>
                <a:cs typeface="Helvetica"/>
              </a:rPr>
              <a:t>Many other potential applications of system for CIS </a:t>
            </a:r>
          </a:p>
          <a:p>
            <a:endParaRPr lang="en-US" dirty="0"/>
          </a:p>
        </p:txBody>
      </p:sp>
      <p:sp>
        <p:nvSpPr>
          <p:cNvPr id="4" name="Slide Number Placeholder 3"/>
          <p:cNvSpPr>
            <a:spLocks noGrp="1"/>
          </p:cNvSpPr>
          <p:nvPr>
            <p:ph type="sldNum" sz="quarter" idx="10"/>
          </p:nvPr>
        </p:nvSpPr>
        <p:spPr/>
        <p:txBody>
          <a:bodyPr/>
          <a:lstStyle/>
          <a:p>
            <a:fld id="{8D93720A-B6E8-0141-B0FB-0191DBC364F1}" type="slidenum">
              <a:rPr lang="en-US" smtClean="0"/>
              <a:t>5</a:t>
            </a:fld>
            <a:endParaRPr lang="en-US"/>
          </a:p>
        </p:txBody>
      </p:sp>
    </p:spTree>
    <p:extLst>
      <p:ext uri="{BB962C8B-B14F-4D97-AF65-F5344CB8AC3E}">
        <p14:creationId xmlns:p14="http://schemas.microsoft.com/office/powerpoint/2010/main" val="50846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Helvetica"/>
                <a:cs typeface="Helvetica"/>
              </a:rPr>
              <a:t>Rochester Embayment on EPA’s impaired waters list</a:t>
            </a:r>
          </a:p>
          <a:p>
            <a:r>
              <a:rPr lang="en-US" dirty="0" smtClean="0">
                <a:latin typeface="Helvetica"/>
                <a:cs typeface="Helvetica"/>
              </a:rPr>
              <a:t>Need for water quality and vegetation health analysis</a:t>
            </a:r>
          </a:p>
          <a:p>
            <a:r>
              <a:rPr lang="en-US" dirty="0" smtClean="0">
                <a:latin typeface="Helvetica"/>
                <a:cs typeface="Helvetica"/>
              </a:rPr>
              <a:t>Long-term, frequent monitoring desired</a:t>
            </a:r>
          </a:p>
          <a:p>
            <a:r>
              <a:rPr lang="en-US" dirty="0" smtClean="0">
                <a:latin typeface="Helvetica"/>
                <a:cs typeface="Helvetica"/>
              </a:rPr>
              <a:t>Existing satellites &amp; airborne systems are not ideal (spatial / temporal resolution, collection pattern limitations)</a:t>
            </a:r>
          </a:p>
          <a:p>
            <a:r>
              <a:rPr lang="en-US" dirty="0" smtClean="0">
                <a:latin typeface="Helvetica"/>
                <a:cs typeface="Helvetica"/>
              </a:rPr>
              <a:t>Many other potential applications of system for CIS </a:t>
            </a:r>
          </a:p>
          <a:p>
            <a:endParaRPr lang="en-US" dirty="0"/>
          </a:p>
        </p:txBody>
      </p:sp>
      <p:sp>
        <p:nvSpPr>
          <p:cNvPr id="4" name="Slide Number Placeholder 3"/>
          <p:cNvSpPr>
            <a:spLocks noGrp="1"/>
          </p:cNvSpPr>
          <p:nvPr>
            <p:ph type="sldNum" sz="quarter" idx="10"/>
          </p:nvPr>
        </p:nvSpPr>
        <p:spPr/>
        <p:txBody>
          <a:bodyPr/>
          <a:lstStyle/>
          <a:p>
            <a:fld id="{8D93720A-B6E8-0141-B0FB-0191DBC364F1}" type="slidenum">
              <a:rPr lang="en-US" smtClean="0"/>
              <a:t>6</a:t>
            </a:fld>
            <a:endParaRPr lang="en-US"/>
          </a:p>
        </p:txBody>
      </p:sp>
    </p:spTree>
    <p:extLst>
      <p:ext uri="{BB962C8B-B14F-4D97-AF65-F5344CB8AC3E}">
        <p14:creationId xmlns:p14="http://schemas.microsoft.com/office/powerpoint/2010/main" val="508466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Zeke is hoping to</a:t>
            </a:r>
            <a:r>
              <a:rPr lang="en-US" baseline="0" dirty="0" smtClean="0"/>
              <a:t> start a business with the system, and Papa Jeff. </a:t>
            </a:r>
          </a:p>
          <a:p>
            <a:r>
              <a:rPr lang="en-US" baseline="0" dirty="0" smtClean="0"/>
              <a:t>Liz is responsible for vegetation health efforts (primarily metrics such as NDVI), while I am working with the water imagery (constituent mapping). </a:t>
            </a:r>
            <a:endParaRPr lang="en-US" dirty="0"/>
          </a:p>
        </p:txBody>
      </p:sp>
      <p:sp>
        <p:nvSpPr>
          <p:cNvPr id="4" name="Slide Number Placeholder 3"/>
          <p:cNvSpPr>
            <a:spLocks noGrp="1"/>
          </p:cNvSpPr>
          <p:nvPr>
            <p:ph type="sldNum" sz="quarter" idx="10"/>
          </p:nvPr>
        </p:nvSpPr>
        <p:spPr/>
        <p:txBody>
          <a:bodyPr/>
          <a:lstStyle/>
          <a:p>
            <a:fld id="{8D93720A-B6E8-0141-B0FB-0191DBC364F1}" type="slidenum">
              <a:rPr lang="en-US" smtClean="0"/>
              <a:t>10</a:t>
            </a:fld>
            <a:endParaRPr lang="en-US"/>
          </a:p>
        </p:txBody>
      </p:sp>
    </p:spTree>
    <p:extLst>
      <p:ext uri="{BB962C8B-B14F-4D97-AF65-F5344CB8AC3E}">
        <p14:creationId xmlns:p14="http://schemas.microsoft.com/office/powerpoint/2010/main" val="59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D93720A-B6E8-0141-B0FB-0191DBC364F1}" type="slidenum">
              <a:rPr lang="en-US" smtClean="0"/>
              <a:t>11</a:t>
            </a:fld>
            <a:endParaRPr lang="en-US"/>
          </a:p>
        </p:txBody>
      </p:sp>
    </p:spTree>
    <p:extLst>
      <p:ext uri="{BB962C8B-B14F-4D97-AF65-F5344CB8AC3E}">
        <p14:creationId xmlns:p14="http://schemas.microsoft.com/office/powerpoint/2010/main" val="65234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my tasks during the early weeks of this semester was to create the targets of known reflectance for calibration.</a:t>
            </a:r>
          </a:p>
          <a:p>
            <a:r>
              <a:rPr lang="en-US" baseline="0" dirty="0" smtClean="0"/>
              <a:t>This involved calculating how large they need to be (which was determined to be 2x2’ for a flight altitude of 200ft), buying wood and getting it cut to the appropriate size, and finding the right paint. The paint should be spectrally flat, meaning it reflects equally at all wavelengths (at least the visible and NIR, which is what the </a:t>
            </a:r>
            <a:r>
              <a:rPr lang="en-US" baseline="0" dirty="0" err="1" smtClean="0"/>
              <a:t>Tetracam</a:t>
            </a:r>
            <a:r>
              <a:rPr lang="en-US" baseline="0" dirty="0" smtClean="0"/>
              <a:t> is sensitive to). </a:t>
            </a:r>
            <a:r>
              <a:rPr lang="en-US" baseline="0" dirty="0" err="1" smtClean="0"/>
              <a:t>Krylon</a:t>
            </a:r>
            <a:r>
              <a:rPr lang="en-US" baseline="0" dirty="0" smtClean="0"/>
              <a:t> makes an “ultra flat” black spray paint that is perfect but finding a lighter gray proved to be challenging. </a:t>
            </a:r>
          </a:p>
          <a:p>
            <a:r>
              <a:rPr lang="en-US" baseline="0" dirty="0" smtClean="0"/>
              <a:t>We want different “light” grays for each application (water vs. veg) based on the maximum reflectance of each subject of interest. We tested out a variety of different paints and measured their spectral reflectance with an SVC </a:t>
            </a:r>
            <a:r>
              <a:rPr lang="en-US" baseline="0" dirty="0" err="1" smtClean="0"/>
              <a:t>spectometer</a:t>
            </a:r>
            <a:r>
              <a:rPr lang="en-US" baseline="0" dirty="0" smtClean="0"/>
              <a:t>. </a:t>
            </a:r>
          </a:p>
        </p:txBody>
      </p:sp>
      <p:sp>
        <p:nvSpPr>
          <p:cNvPr id="4" name="Slide Number Placeholder 3"/>
          <p:cNvSpPr>
            <a:spLocks noGrp="1"/>
          </p:cNvSpPr>
          <p:nvPr>
            <p:ph type="sldNum" sz="quarter" idx="10"/>
          </p:nvPr>
        </p:nvSpPr>
        <p:spPr/>
        <p:txBody>
          <a:bodyPr/>
          <a:lstStyle/>
          <a:p>
            <a:fld id="{8D93720A-B6E8-0141-B0FB-0191DBC364F1}" type="slidenum">
              <a:rPr lang="en-US" smtClean="0"/>
              <a:t>19</a:t>
            </a:fld>
            <a:endParaRPr lang="en-US"/>
          </a:p>
        </p:txBody>
      </p:sp>
    </p:spTree>
    <p:extLst>
      <p:ext uri="{BB962C8B-B14F-4D97-AF65-F5344CB8AC3E}">
        <p14:creationId xmlns:p14="http://schemas.microsoft.com/office/powerpoint/2010/main" val="320897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my tasks during the early weeks of this semester was to create the targets of known reflectance for calibration.</a:t>
            </a:r>
          </a:p>
          <a:p>
            <a:r>
              <a:rPr lang="en-US" baseline="0" dirty="0" smtClean="0"/>
              <a:t>This involved calculating how large they need to be (which was determined to be 2x2’ for a flight altitude of 200ft), buying wood and getting it cut to the appropriate size, and finding the right paint. The paint should be spectrally flat, meaning it reflects equally at all wavelengths (at least the visible and NIR, which is what the </a:t>
            </a:r>
            <a:r>
              <a:rPr lang="en-US" baseline="0" dirty="0" err="1" smtClean="0"/>
              <a:t>Tetracam</a:t>
            </a:r>
            <a:r>
              <a:rPr lang="en-US" baseline="0" dirty="0" smtClean="0"/>
              <a:t> is sensitive to). </a:t>
            </a:r>
            <a:r>
              <a:rPr lang="en-US" baseline="0" dirty="0" err="1" smtClean="0"/>
              <a:t>Krylon</a:t>
            </a:r>
            <a:r>
              <a:rPr lang="en-US" baseline="0" dirty="0" smtClean="0"/>
              <a:t> makes an “ultra flat” black spray paint that is perfect but finding a lighter gray proved to be challenging. </a:t>
            </a:r>
          </a:p>
          <a:p>
            <a:r>
              <a:rPr lang="en-US" baseline="0" dirty="0" smtClean="0"/>
              <a:t>We want different “light” grays for each application (water vs. veg) based on the maximum reflectance of each subject of interest. We tested out a variety of different paints and measured their spectral reflectance with an SVC </a:t>
            </a:r>
            <a:r>
              <a:rPr lang="en-US" baseline="0" dirty="0" err="1" smtClean="0"/>
              <a:t>spectometer</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8D93720A-B6E8-0141-B0FB-0191DBC364F1}" type="slidenum">
              <a:rPr lang="en-US" smtClean="0"/>
              <a:t>20</a:t>
            </a:fld>
            <a:endParaRPr lang="en-US"/>
          </a:p>
        </p:txBody>
      </p:sp>
    </p:spTree>
    <p:extLst>
      <p:ext uri="{BB962C8B-B14F-4D97-AF65-F5344CB8AC3E}">
        <p14:creationId xmlns:p14="http://schemas.microsoft.com/office/powerpoint/2010/main" val="3208974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my tasks during the early weeks of this semester was to create the targets of known reflectance for calibration.</a:t>
            </a:r>
          </a:p>
          <a:p>
            <a:r>
              <a:rPr lang="en-US" baseline="0" dirty="0" smtClean="0"/>
              <a:t>This involved calculating how large they need to be (which was determined to be 2x2’ for a flight altitude of 200ft), buying wood and getting it cut to the appropriate size, and finding the right paint. The paint should be spectrally flat, meaning it reflects equally at all wavelengths (at least the visible and NIR, which is what the </a:t>
            </a:r>
            <a:r>
              <a:rPr lang="en-US" baseline="0" dirty="0" err="1" smtClean="0"/>
              <a:t>Tetracam</a:t>
            </a:r>
            <a:r>
              <a:rPr lang="en-US" baseline="0" dirty="0" smtClean="0"/>
              <a:t> is sensitive to). </a:t>
            </a:r>
            <a:r>
              <a:rPr lang="en-US" baseline="0" dirty="0" err="1" smtClean="0"/>
              <a:t>Krylon</a:t>
            </a:r>
            <a:r>
              <a:rPr lang="en-US" baseline="0" dirty="0" smtClean="0"/>
              <a:t> makes an “ultra flat” black spray paint that is perfect but finding a lighter gray proved to be challenging. </a:t>
            </a:r>
          </a:p>
          <a:p>
            <a:r>
              <a:rPr lang="en-US" baseline="0" dirty="0" smtClean="0"/>
              <a:t>We want different “light” grays for each application (water vs. veg) based on the maximum reflectance of each subject of interest. We tested out a variety of different paints and measured their spectral reflectance with an SVC </a:t>
            </a:r>
            <a:r>
              <a:rPr lang="en-US" baseline="0" dirty="0" err="1" smtClean="0"/>
              <a:t>spectometer</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8D93720A-B6E8-0141-B0FB-0191DBC364F1}" type="slidenum">
              <a:rPr lang="en-US" smtClean="0"/>
              <a:t>21</a:t>
            </a:fld>
            <a:endParaRPr lang="en-US"/>
          </a:p>
        </p:txBody>
      </p:sp>
    </p:spTree>
    <p:extLst>
      <p:ext uri="{BB962C8B-B14F-4D97-AF65-F5344CB8AC3E}">
        <p14:creationId xmlns:p14="http://schemas.microsoft.com/office/powerpoint/2010/main" val="3208974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949835-B909-3545-834A-AA7FCD2BDA1B}" type="datetime1">
              <a:rPr lang="en-US" smtClean="0"/>
              <a:t>10/2/15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D27952-25CD-8542-B2F9-70CC6614F896}" type="datetime1">
              <a:rPr lang="en-US" smtClean="0"/>
              <a:t>10/2/15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7F46FC-1B6D-154D-835E-502A0130389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C4AF89-E4BA-EE43-A092-A1EF71FAD454}" type="datetime1">
              <a:rPr lang="en-US" smtClean="0"/>
              <a:t>10/2/15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7F46FC-1B6D-154D-835E-502A0130389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65B5F3-2083-2C47-89A6-AF657507E20B}" type="datetime1">
              <a:rPr lang="en-US" smtClean="0"/>
              <a:t>10/2/15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7F46FC-1B6D-154D-835E-502A0130389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C72A49-C9EA-574B-A67D-1F5351AEB217}" type="datetime1">
              <a:rPr lang="en-US" smtClean="0"/>
              <a:t>10/2/15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7F46FC-1B6D-154D-835E-502A01303893}"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2219788-F078-D24C-AE29-8E826B356ED3}" type="datetime1">
              <a:rPr lang="en-US" smtClean="0"/>
              <a:t>10/2/15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7F46FC-1B6D-154D-835E-502A0130389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64B02B-A3E2-D243-8D6B-14434CC943E5}" type="datetime1">
              <a:rPr lang="en-US" smtClean="0"/>
              <a:t>10/2/15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7F46FC-1B6D-154D-835E-502A01303893}"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59EB8F-99B9-DA4B-AB36-5B118B68F306}" type="datetime1">
              <a:rPr lang="en-US" smtClean="0"/>
              <a:t>10/2/15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7F46FC-1B6D-154D-835E-502A0130389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7CCE6-AB8C-834A-9D86-10FB59773E8E}" type="datetime1">
              <a:rPr lang="en-US" smtClean="0"/>
              <a:t>10/2/15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7F46FC-1B6D-154D-835E-502A0130389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0BCF3C-C6DF-8842-AE7A-91E3AAD7D49A}" type="datetime1">
              <a:rPr lang="en-US" smtClean="0"/>
              <a:t>10/2/15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59CA0E-900D-A048-8DB7-B31ED518F7C1}" type="datetime1">
              <a:rPr lang="en-US" smtClean="0"/>
              <a:t>10/2/15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7F46FC-1B6D-154D-835E-502A0130389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ADE363C-6159-2949-9229-E6CD7CE27046}" type="datetime1">
              <a:rPr lang="en-US" smtClean="0"/>
              <a:t>10/2/15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C7F46FC-1B6D-154D-835E-502A0130389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microsoft.com/office/2007/relationships/hdphoto" Target="../media/hdphoto1.wdp"/><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7.jpeg"/><Relationship Id="rId9" Type="http://schemas.openxmlformats.org/officeDocument/2006/relationships/image" Target="../media/image8.jpeg"/><Relationship Id="rId10" Type="http://schemas.microsoft.com/office/2007/relationships/hdphoto" Target="../media/hdphoto3.wdp"/><Relationship Id="rId11"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 Id="rId3"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 Id="rId3" Type="http://schemas.microsoft.com/office/2007/relationships/hdphoto" Target="../media/hdphoto4.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 Id="rId3" Type="http://schemas.openxmlformats.org/officeDocument/2006/relationships/image" Target="../media/image4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1.wdp"/><Relationship Id="rId5" Type="http://schemas.openxmlformats.org/officeDocument/2006/relationships/image" Target="../media/image7.jpeg"/><Relationship Id="rId6" Type="http://schemas.openxmlformats.org/officeDocument/2006/relationships/image" Target="../media/image8.jpeg"/><Relationship Id="rId7" Type="http://schemas.microsoft.com/office/2007/relationships/hdphoto" Target="../media/hdphoto2.wdp"/><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alphaModFix amt="47000"/>
            <a:extLst>
              <a:ext uri="{28A0092B-C50C-407E-A947-70E740481C1C}">
                <a14:useLocalDpi xmlns:a14="http://schemas.microsoft.com/office/drawing/2010/main"/>
              </a:ext>
            </a:extLst>
          </a:blip>
          <a:srcRect/>
          <a:stretch/>
        </p:blipFill>
        <p:spPr>
          <a:xfrm>
            <a:off x="0" y="363605"/>
            <a:ext cx="9144000" cy="6494396"/>
          </a:xfrm>
          <a:prstGeom prst="rect">
            <a:avLst/>
          </a:prstGeom>
        </p:spPr>
      </p:pic>
      <p:sp>
        <p:nvSpPr>
          <p:cNvPr id="2" name="Title 1"/>
          <p:cNvSpPr>
            <a:spLocks noGrp="1"/>
          </p:cNvSpPr>
          <p:nvPr>
            <p:ph type="ctrTitle"/>
          </p:nvPr>
        </p:nvSpPr>
        <p:spPr>
          <a:xfrm>
            <a:off x="685800" y="1371600"/>
            <a:ext cx="5466644" cy="1927225"/>
          </a:xfrm>
        </p:spPr>
        <p:txBody>
          <a:bodyPr/>
          <a:lstStyle/>
          <a:p>
            <a:r>
              <a:rPr lang="en-US" sz="4000" cap="none" dirty="0" smtClean="0">
                <a:solidFill>
                  <a:srgbClr val="000000"/>
                </a:solidFill>
                <a:latin typeface="Helvetica"/>
                <a:cs typeface="Helvetica"/>
              </a:rPr>
              <a:t>Unmanned Aerial Vehicle Imaging System Creation For Water Quality Analysis </a:t>
            </a:r>
            <a:endParaRPr lang="en-US" sz="4000" cap="none" dirty="0">
              <a:solidFill>
                <a:srgbClr val="000000"/>
              </a:solidFill>
            </a:endParaRPr>
          </a:p>
        </p:txBody>
      </p:sp>
      <p:sp>
        <p:nvSpPr>
          <p:cNvPr id="3" name="Subtitle 2"/>
          <p:cNvSpPr>
            <a:spLocks noGrp="1"/>
          </p:cNvSpPr>
          <p:nvPr>
            <p:ph type="subTitle" idx="1"/>
          </p:nvPr>
        </p:nvSpPr>
        <p:spPr>
          <a:xfrm>
            <a:off x="685800" y="4591755"/>
            <a:ext cx="6400800" cy="1752600"/>
          </a:xfrm>
        </p:spPr>
        <p:txBody>
          <a:bodyPr/>
          <a:lstStyle/>
          <a:p>
            <a:r>
              <a:rPr lang="en-US" dirty="0" smtClean="0"/>
              <a:t>Victoria Scholl</a:t>
            </a:r>
          </a:p>
          <a:p>
            <a:r>
              <a:rPr lang="en-US" dirty="0" smtClean="0"/>
              <a:t>Advisor: Aaron </a:t>
            </a:r>
            <a:r>
              <a:rPr lang="en-US" dirty="0" err="1" smtClean="0"/>
              <a:t>Gerace</a:t>
            </a:r>
            <a:endParaRPr lang="en-US" dirty="0" smtClean="0"/>
          </a:p>
          <a:p>
            <a:r>
              <a:rPr lang="en-US" dirty="0" smtClean="0"/>
              <a:t>Committee: David Long, Carl </a:t>
            </a:r>
            <a:r>
              <a:rPr lang="en-US" dirty="0" err="1" smtClean="0"/>
              <a:t>Salvaggio</a:t>
            </a:r>
            <a:endParaRPr lang="en-US" dirty="0"/>
          </a:p>
        </p:txBody>
      </p:sp>
    </p:spTree>
    <p:extLst>
      <p:ext uri="{BB962C8B-B14F-4D97-AF65-F5344CB8AC3E}">
        <p14:creationId xmlns:p14="http://schemas.microsoft.com/office/powerpoint/2010/main" val="182837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9086" y="554649"/>
            <a:ext cx="1467556" cy="2201334"/>
          </a:xfrm>
          <a:prstGeom prst="rect">
            <a:avLst/>
          </a:prstGeom>
        </p:spPr>
      </p:pic>
      <p:pic>
        <p:nvPicPr>
          <p:cNvPr id="22" name="Picture 21" descr="DSC_0589.JPG"/>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6722533" y="554649"/>
            <a:ext cx="1660513" cy="2201334"/>
          </a:xfrm>
          <a:prstGeom prst="rect">
            <a:avLst/>
          </a:prstGeom>
        </p:spPr>
      </p:pic>
      <p:sp>
        <p:nvSpPr>
          <p:cNvPr id="2" name="Title 1"/>
          <p:cNvSpPr>
            <a:spLocks noGrp="1"/>
          </p:cNvSpPr>
          <p:nvPr>
            <p:ph type="title"/>
          </p:nvPr>
        </p:nvSpPr>
        <p:spPr/>
        <p:txBody>
          <a:bodyPr>
            <a:normAutofit/>
          </a:bodyPr>
          <a:lstStyle/>
          <a:p>
            <a:r>
              <a:rPr lang="en-US" dirty="0" smtClean="0"/>
              <a:t>The Team</a:t>
            </a:r>
            <a:endParaRPr lang="en-US" dirty="0"/>
          </a:p>
        </p:txBody>
      </p:sp>
      <p:sp>
        <p:nvSpPr>
          <p:cNvPr id="3" name="Content Placeholder 2"/>
          <p:cNvSpPr>
            <a:spLocks noGrp="1"/>
          </p:cNvSpPr>
          <p:nvPr>
            <p:ph idx="1"/>
          </p:nvPr>
        </p:nvSpPr>
        <p:spPr/>
        <p:txBody>
          <a:bodyPr/>
          <a:lstStyle/>
          <a:p>
            <a:r>
              <a:rPr lang="en-US" dirty="0" smtClean="0">
                <a:latin typeface="Helvetica"/>
                <a:cs typeface="Helvetica"/>
              </a:rPr>
              <a:t>Students</a:t>
            </a:r>
          </a:p>
          <a:p>
            <a:pPr lvl="2"/>
            <a:r>
              <a:rPr lang="en-US" dirty="0" smtClean="0">
                <a:latin typeface="Helvetica"/>
                <a:cs typeface="Helvetica"/>
              </a:rPr>
              <a:t>Liz </a:t>
            </a:r>
            <a:r>
              <a:rPr lang="en-US" dirty="0" err="1">
                <a:latin typeface="Helvetica"/>
                <a:cs typeface="Helvetica"/>
              </a:rPr>
              <a:t>Bondi</a:t>
            </a:r>
            <a:r>
              <a:rPr lang="en-US" dirty="0">
                <a:latin typeface="Helvetica"/>
                <a:cs typeface="Helvetica"/>
              </a:rPr>
              <a:t> (Land) &amp; myself (Water)</a:t>
            </a:r>
          </a:p>
          <a:p>
            <a:endParaRPr lang="en-US" dirty="0" smtClean="0">
              <a:latin typeface="Helvetica"/>
              <a:cs typeface="Helvetica"/>
            </a:endParaRPr>
          </a:p>
          <a:p>
            <a:r>
              <a:rPr lang="en-US" dirty="0" smtClean="0">
                <a:latin typeface="Helvetica"/>
                <a:cs typeface="Helvetica"/>
              </a:rPr>
              <a:t>Research Experience </a:t>
            </a:r>
            <a:endParaRPr lang="en-US" dirty="0">
              <a:latin typeface="Helvetica"/>
              <a:cs typeface="Helvetica"/>
            </a:endParaRPr>
          </a:p>
          <a:p>
            <a:pPr marL="891540" lvl="2" indent="-342900">
              <a:buFont typeface="Arial"/>
              <a:buChar char="•"/>
            </a:pPr>
            <a:r>
              <a:rPr lang="en-US" dirty="0">
                <a:latin typeface="Helvetica"/>
                <a:cs typeface="Helvetica"/>
              </a:rPr>
              <a:t>Aaron </a:t>
            </a:r>
            <a:r>
              <a:rPr lang="en-US" dirty="0" err="1">
                <a:latin typeface="Helvetica"/>
                <a:cs typeface="Helvetica"/>
              </a:rPr>
              <a:t>Gerace</a:t>
            </a:r>
            <a:r>
              <a:rPr lang="en-US" dirty="0">
                <a:latin typeface="Helvetica"/>
                <a:cs typeface="Helvetica"/>
              </a:rPr>
              <a:t>, CIS</a:t>
            </a:r>
          </a:p>
          <a:p>
            <a:pPr marL="891540" lvl="2" indent="-342900">
              <a:buFont typeface="Arial"/>
              <a:buChar char="•"/>
            </a:pPr>
            <a:r>
              <a:rPr lang="en-US" dirty="0">
                <a:latin typeface="Helvetica"/>
                <a:cs typeface="Helvetica"/>
              </a:rPr>
              <a:t>Carl </a:t>
            </a:r>
            <a:r>
              <a:rPr lang="en-US" dirty="0" err="1">
                <a:latin typeface="Helvetica"/>
                <a:cs typeface="Helvetica"/>
              </a:rPr>
              <a:t>Salvaggio</a:t>
            </a:r>
            <a:r>
              <a:rPr lang="en-US" dirty="0">
                <a:latin typeface="Helvetica"/>
                <a:cs typeface="Helvetica"/>
              </a:rPr>
              <a:t>, CIS</a:t>
            </a:r>
          </a:p>
          <a:p>
            <a:pPr marL="891540" lvl="2" indent="-342900">
              <a:buFont typeface="Arial"/>
              <a:buChar char="•"/>
            </a:pPr>
            <a:r>
              <a:rPr lang="en-US" dirty="0">
                <a:latin typeface="Helvetica"/>
                <a:cs typeface="Helvetica"/>
              </a:rPr>
              <a:t>Matt </a:t>
            </a:r>
            <a:r>
              <a:rPr lang="en-US" dirty="0" err="1">
                <a:latin typeface="Helvetica"/>
                <a:cs typeface="Helvetica"/>
              </a:rPr>
              <a:t>Montanero</a:t>
            </a:r>
            <a:r>
              <a:rPr lang="en-US" dirty="0">
                <a:latin typeface="Helvetica"/>
                <a:cs typeface="Helvetica"/>
              </a:rPr>
              <a:t>, NASA</a:t>
            </a:r>
          </a:p>
          <a:p>
            <a:pPr marL="548640" lvl="2" indent="0">
              <a:buNone/>
            </a:pPr>
            <a:endParaRPr lang="en-US" dirty="0" smtClean="0">
              <a:latin typeface="Helvetica"/>
              <a:cs typeface="Helvetica"/>
            </a:endParaRPr>
          </a:p>
          <a:p>
            <a:pPr marL="548640" lvl="2" indent="0">
              <a:buNone/>
            </a:pPr>
            <a:endParaRPr lang="en-US" dirty="0" smtClean="0">
              <a:latin typeface="Helvetica"/>
              <a:cs typeface="Helvetica"/>
            </a:endParaRPr>
          </a:p>
          <a:p>
            <a:r>
              <a:rPr lang="en-US" dirty="0">
                <a:latin typeface="Helvetica"/>
                <a:cs typeface="Helvetica"/>
              </a:rPr>
              <a:t>Drone </a:t>
            </a:r>
            <a:r>
              <a:rPr lang="en-US" dirty="0" smtClean="0">
                <a:latin typeface="Helvetica"/>
                <a:cs typeface="Helvetica"/>
              </a:rPr>
              <a:t>ownership &amp; operation</a:t>
            </a:r>
            <a:endParaRPr lang="en-US" dirty="0">
              <a:latin typeface="Helvetica"/>
              <a:cs typeface="Helvetica"/>
            </a:endParaRPr>
          </a:p>
          <a:p>
            <a:pPr marL="891540" lvl="2" indent="-342900">
              <a:buFont typeface="Arial"/>
              <a:buChar char="•"/>
            </a:pPr>
            <a:r>
              <a:rPr lang="en-US" dirty="0">
                <a:latin typeface="Helvetica"/>
                <a:cs typeface="Helvetica"/>
              </a:rPr>
              <a:t>Zeke </a:t>
            </a:r>
            <a:r>
              <a:rPr lang="en-US" dirty="0" err="1">
                <a:latin typeface="Helvetica"/>
                <a:cs typeface="Helvetica"/>
              </a:rPr>
              <a:t>Hurd</a:t>
            </a:r>
            <a:r>
              <a:rPr lang="en-US" dirty="0">
                <a:latin typeface="Helvetica"/>
                <a:cs typeface="Helvetica"/>
              </a:rPr>
              <a:t> and Mickey</a:t>
            </a:r>
          </a:p>
          <a:p>
            <a:pPr marL="891540" lvl="2" indent="-342900">
              <a:buFont typeface="Arial"/>
              <a:buChar char="•"/>
            </a:pPr>
            <a:r>
              <a:rPr lang="en-US" dirty="0">
                <a:latin typeface="Helvetica"/>
                <a:cs typeface="Helvetica"/>
              </a:rPr>
              <a:t>PJ (Papa Jeff Ring)</a:t>
            </a:r>
          </a:p>
          <a:p>
            <a:pPr marL="548640" lvl="2" indent="0">
              <a:buNone/>
            </a:pPr>
            <a:endParaRPr lang="en-US" dirty="0">
              <a:latin typeface="Helvetica"/>
              <a:cs typeface="Helvetica"/>
            </a:endParaRPr>
          </a:p>
        </p:txBody>
      </p:sp>
      <p:pic>
        <p:nvPicPr>
          <p:cNvPr id="19" name="Picture 18"/>
          <p:cNvPicPr>
            <a:picLocks noChangeAspect="1"/>
          </p:cNvPicPr>
          <p:nvPr/>
        </p:nvPicPr>
        <p:blipFill>
          <a:blip r:embed="rId6"/>
          <a:stretch>
            <a:fillRect/>
          </a:stretch>
        </p:blipFill>
        <p:spPr>
          <a:xfrm>
            <a:off x="4840109" y="4384407"/>
            <a:ext cx="2108198" cy="2108198"/>
          </a:xfrm>
          <a:prstGeom prst="rect">
            <a:avLst/>
          </a:prstGeom>
        </p:spPr>
      </p:pic>
      <p:pic>
        <p:nvPicPr>
          <p:cNvPr id="20" name="Picture 19" descr="Screen Shot 2015-10-01 at 12.11.01 PM.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934196" y="4398518"/>
            <a:ext cx="1700806" cy="2108198"/>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l="31414" t="4921" r="30808" b="28059"/>
          <a:stretch/>
        </p:blipFill>
        <p:spPr>
          <a:xfrm>
            <a:off x="7188198" y="2489200"/>
            <a:ext cx="1694907" cy="1913467"/>
          </a:xfrm>
          <a:prstGeom prst="rect">
            <a:avLst/>
          </a:prstGeom>
        </p:spPr>
      </p:pic>
      <p:pic>
        <p:nvPicPr>
          <p:cNvPr id="12" name="Picture 11"/>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a:ext>
            </a:extLst>
          </a:blip>
          <a:srcRect t="7737" b="11548"/>
          <a:stretch/>
        </p:blipFill>
        <p:spPr>
          <a:xfrm>
            <a:off x="3937000" y="2489200"/>
            <a:ext cx="1684866" cy="1913467"/>
          </a:xfrm>
          <a:prstGeom prst="rect">
            <a:avLst/>
          </a:prstGeom>
        </p:spPr>
      </p:pic>
      <p:pic>
        <p:nvPicPr>
          <p:cNvPr id="13" name="Picture 12"/>
          <p:cNvPicPr>
            <a:picLocks noChangeAspect="1"/>
          </p:cNvPicPr>
          <p:nvPr/>
        </p:nvPicPr>
        <p:blipFill>
          <a:blip r:embed="rId11"/>
          <a:stretch>
            <a:fillRect/>
          </a:stretch>
        </p:blipFill>
        <p:spPr>
          <a:xfrm>
            <a:off x="5551311" y="2489200"/>
            <a:ext cx="1913467" cy="1913467"/>
          </a:xfrm>
          <a:prstGeom prst="rect">
            <a:avLst/>
          </a:prstGeom>
        </p:spPr>
      </p:pic>
      <p:sp>
        <p:nvSpPr>
          <p:cNvPr id="5" name="Slide Number Placeholder 4"/>
          <p:cNvSpPr>
            <a:spLocks noGrp="1"/>
          </p:cNvSpPr>
          <p:nvPr>
            <p:ph type="sldNum" sz="quarter" idx="12"/>
          </p:nvPr>
        </p:nvSpPr>
        <p:spPr/>
        <p:txBody>
          <a:bodyPr/>
          <a:lstStyle/>
          <a:p>
            <a:fld id="{9C7F46FC-1B6D-154D-835E-502A01303893}" type="slidenum">
              <a:rPr lang="en-US" smtClean="0"/>
              <a:t>10</a:t>
            </a:fld>
            <a:endParaRPr lang="en-US"/>
          </a:p>
        </p:txBody>
      </p:sp>
    </p:spTree>
    <p:extLst>
      <p:ext uri="{BB962C8B-B14F-4D97-AF65-F5344CB8AC3E}">
        <p14:creationId xmlns:p14="http://schemas.microsoft.com/office/powerpoint/2010/main" val="369544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Team</a:t>
            </a:r>
            <a:endParaRPr lang="en-US" dirty="0"/>
          </a:p>
        </p:txBody>
      </p:sp>
      <p:pic>
        <p:nvPicPr>
          <p:cNvPr id="5" name="Picture 4" descr="Screen Shot 2015-10-01 at 12.11.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333" y="1502993"/>
            <a:ext cx="7380111" cy="4927439"/>
          </a:xfrm>
          <a:prstGeom prst="rect">
            <a:avLst/>
          </a:prstGeom>
        </p:spPr>
      </p:pic>
      <p:sp>
        <p:nvSpPr>
          <p:cNvPr id="7" name="Slide Number Placeholder 6"/>
          <p:cNvSpPr>
            <a:spLocks noGrp="1"/>
          </p:cNvSpPr>
          <p:nvPr>
            <p:ph type="sldNum" sz="quarter" idx="12"/>
          </p:nvPr>
        </p:nvSpPr>
        <p:spPr/>
        <p:txBody>
          <a:bodyPr/>
          <a:lstStyle/>
          <a:p>
            <a:fld id="{9C7F46FC-1B6D-154D-835E-502A01303893}" type="slidenum">
              <a:rPr lang="en-US" smtClean="0"/>
              <a:t>11</a:t>
            </a:fld>
            <a:endParaRPr lang="en-US"/>
          </a:p>
        </p:txBody>
      </p:sp>
    </p:spTree>
    <p:extLst>
      <p:ext uri="{BB962C8B-B14F-4D97-AF65-F5344CB8AC3E}">
        <p14:creationId xmlns:p14="http://schemas.microsoft.com/office/powerpoint/2010/main" val="353993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p:txBody>
          <a:bodyPr>
            <a:normAutofit/>
          </a:bodyPr>
          <a:lstStyle/>
          <a:p>
            <a:pPr marL="0" indent="0">
              <a:buNone/>
            </a:pPr>
            <a:r>
              <a:rPr lang="en-US" dirty="0" smtClean="0">
                <a:latin typeface="Helvetica"/>
                <a:cs typeface="Helvetica"/>
              </a:rPr>
              <a:t>Over the summer:</a:t>
            </a:r>
          </a:p>
          <a:p>
            <a:r>
              <a:rPr lang="en-US" dirty="0" smtClean="0">
                <a:latin typeface="Helvetica"/>
                <a:cs typeface="Helvetica"/>
              </a:rPr>
              <a:t>Wrote funding proposal. CIS </a:t>
            </a:r>
            <a:r>
              <a:rPr lang="en-US" dirty="0" err="1" smtClean="0">
                <a:latin typeface="Helvetica"/>
                <a:cs typeface="Helvetica"/>
              </a:rPr>
              <a:t>MicroGrant</a:t>
            </a:r>
            <a:r>
              <a:rPr lang="en-US" dirty="0" smtClean="0">
                <a:latin typeface="Helvetica"/>
                <a:cs typeface="Helvetica"/>
              </a:rPr>
              <a:t> awarded ($5000) </a:t>
            </a:r>
            <a:endParaRPr lang="en-US" dirty="0" smtClean="0">
              <a:latin typeface="Helvetica"/>
              <a:cs typeface="Helvetica"/>
            </a:endParaRPr>
          </a:p>
          <a:p>
            <a:r>
              <a:rPr lang="en-US" dirty="0" smtClean="0">
                <a:latin typeface="Helvetica"/>
                <a:cs typeface="Helvetica"/>
              </a:rPr>
              <a:t>Band selection analysis started over the summer</a:t>
            </a:r>
          </a:p>
          <a:p>
            <a:r>
              <a:rPr lang="en-US" dirty="0" smtClean="0">
                <a:latin typeface="Helvetica"/>
                <a:cs typeface="Helvetica"/>
              </a:rPr>
              <a:t>Camera acquired, complications with initial testing </a:t>
            </a:r>
          </a:p>
          <a:p>
            <a:pPr marL="0" indent="0">
              <a:buNone/>
            </a:pPr>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pic>
        <p:nvPicPr>
          <p:cNvPr id="3" name="Picture 2" descr="IMG_269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112" y="3460750"/>
            <a:ext cx="4021666" cy="3016250"/>
          </a:xfrm>
          <a:prstGeom prst="rect">
            <a:avLst/>
          </a:prstGeom>
        </p:spPr>
      </p:pic>
      <p:sp>
        <p:nvSpPr>
          <p:cNvPr id="6" name="Slide Number Placeholder 5"/>
          <p:cNvSpPr>
            <a:spLocks noGrp="1"/>
          </p:cNvSpPr>
          <p:nvPr>
            <p:ph type="sldNum" sz="quarter" idx="12"/>
          </p:nvPr>
        </p:nvSpPr>
        <p:spPr/>
        <p:txBody>
          <a:bodyPr/>
          <a:lstStyle/>
          <a:p>
            <a:fld id="{9C7F46FC-1B6D-154D-835E-502A01303893}" type="slidenum">
              <a:rPr lang="en-US" smtClean="0"/>
              <a:t>12</a:t>
            </a:fld>
            <a:endParaRPr lang="en-US"/>
          </a:p>
        </p:txBody>
      </p:sp>
    </p:spTree>
    <p:extLst>
      <p:ext uri="{BB962C8B-B14F-4D97-AF65-F5344CB8AC3E}">
        <p14:creationId xmlns:p14="http://schemas.microsoft.com/office/powerpoint/2010/main" val="1727969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a:xfrm>
            <a:off x="457200" y="1600200"/>
            <a:ext cx="5286022" cy="4876800"/>
          </a:xfrm>
        </p:spPr>
        <p:txBody>
          <a:bodyPr>
            <a:normAutofit/>
          </a:bodyPr>
          <a:lstStyle/>
          <a:p>
            <a:pPr marL="0" indent="0">
              <a:buNone/>
            </a:pPr>
            <a:r>
              <a:rPr lang="en-US" dirty="0" err="1" smtClean="0">
                <a:latin typeface="Helvetica"/>
                <a:cs typeface="Helvetica"/>
              </a:rPr>
              <a:t>Tetracam</a:t>
            </a:r>
            <a:r>
              <a:rPr lang="en-US" dirty="0" smtClean="0">
                <a:latin typeface="Helvetica"/>
                <a:cs typeface="Helvetica"/>
              </a:rPr>
              <a:t> Micro Multi-Camera Array Snap ($20,000)</a:t>
            </a:r>
          </a:p>
          <a:p>
            <a:pPr lvl="1"/>
            <a:r>
              <a:rPr lang="en-US" sz="1800" dirty="0" smtClean="0">
                <a:latin typeface="Helvetica"/>
                <a:cs typeface="Helvetica"/>
              </a:rPr>
              <a:t>6 compact, synchronized digital cameras</a:t>
            </a:r>
          </a:p>
          <a:p>
            <a:pPr lvl="1"/>
            <a:r>
              <a:rPr lang="en-US" sz="1800" dirty="0" smtClean="0">
                <a:latin typeface="Helvetica"/>
                <a:cs typeface="Helvetica"/>
              </a:rPr>
              <a:t>16GB memory card per camera</a:t>
            </a:r>
          </a:p>
          <a:p>
            <a:pPr lvl="1"/>
            <a:r>
              <a:rPr lang="en-US" sz="1800" dirty="0" smtClean="0">
                <a:latin typeface="Helvetica"/>
                <a:cs typeface="Helvetica"/>
              </a:rPr>
              <a:t>1.3 megapixel CMOS sensors (1280x1024), 10-bit DC</a:t>
            </a:r>
          </a:p>
          <a:p>
            <a:pPr lvl="1"/>
            <a:r>
              <a:rPr lang="en-US" sz="1800" dirty="0" smtClean="0">
                <a:latin typeface="Helvetica"/>
                <a:cs typeface="Helvetica"/>
              </a:rPr>
              <a:t>Each </a:t>
            </a:r>
            <a:r>
              <a:rPr lang="en-US" sz="1800" dirty="0" err="1" smtClean="0">
                <a:latin typeface="Helvetica"/>
                <a:cs typeface="Helvetica"/>
              </a:rPr>
              <a:t>bandpass</a:t>
            </a:r>
            <a:r>
              <a:rPr lang="en-US" sz="1800" dirty="0" smtClean="0">
                <a:latin typeface="Helvetica"/>
                <a:cs typeface="Helvetica"/>
              </a:rPr>
              <a:t> filter ($1,300)</a:t>
            </a:r>
          </a:p>
          <a:p>
            <a:pPr lvl="1"/>
            <a:r>
              <a:rPr lang="en-US" sz="1800" dirty="0" smtClean="0">
                <a:latin typeface="Helvetica"/>
                <a:cs typeface="Helvetica"/>
              </a:rPr>
              <a:t>1 master (set exposure time and geo-referencing), 5 slaves (set relative to master)</a:t>
            </a:r>
          </a:p>
          <a:p>
            <a:pPr lvl="1"/>
            <a:r>
              <a:rPr lang="en-US" sz="1800" dirty="0" smtClean="0">
                <a:latin typeface="Helvetica"/>
                <a:cs typeface="Helvetica"/>
              </a:rPr>
              <a:t>PixelWrench2 software for image transfer and processing requires Windows 8</a:t>
            </a:r>
          </a:p>
          <a:p>
            <a:pPr lvl="1"/>
            <a:r>
              <a:rPr lang="en-US" sz="1800" dirty="0" smtClean="0">
                <a:latin typeface="Helvetica"/>
                <a:cs typeface="Helvetica"/>
              </a:rPr>
              <a:t>Focal Length: 9.6mm </a:t>
            </a:r>
          </a:p>
          <a:p>
            <a:pPr lvl="1"/>
            <a:r>
              <a:rPr lang="en-US" sz="1800" dirty="0" smtClean="0">
                <a:latin typeface="Helvetica"/>
                <a:cs typeface="Helvetica"/>
              </a:rPr>
              <a:t>Global shutter</a:t>
            </a:r>
            <a:endParaRPr lang="en-US" sz="1800" dirty="0" smtClean="0">
              <a:latin typeface="Helvetica"/>
              <a:cs typeface="Helvetica"/>
            </a:endParaRPr>
          </a:p>
        </p:txBody>
      </p:sp>
      <p:pic>
        <p:nvPicPr>
          <p:cNvPr id="6" name="Picture 5" descr="IMG_2716.JPG"/>
          <p:cNvPicPr>
            <a:picLocks noChangeAspect="1"/>
          </p:cNvPicPr>
          <p:nvPr/>
        </p:nvPicPr>
        <p:blipFill rotWithShape="1">
          <a:blip r:embed="rId2">
            <a:extLst>
              <a:ext uri="{28A0092B-C50C-407E-A947-70E740481C1C}">
                <a14:useLocalDpi xmlns:a14="http://schemas.microsoft.com/office/drawing/2010/main" val="0"/>
              </a:ext>
            </a:extLst>
          </a:blip>
          <a:srcRect r="25617" b="24476"/>
          <a:stretch/>
        </p:blipFill>
        <p:spPr>
          <a:xfrm rot="5400000">
            <a:off x="5265941" y="1010681"/>
            <a:ext cx="4002562" cy="3048000"/>
          </a:xfrm>
          <a:prstGeom prst="rect">
            <a:avLst/>
          </a:prstGeom>
        </p:spPr>
      </p:pic>
      <p:pic>
        <p:nvPicPr>
          <p:cNvPr id="7" name="Picture 6" descr="filter_transmiss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553" y="4222750"/>
            <a:ext cx="3513667" cy="2635250"/>
          </a:xfrm>
          <a:prstGeom prst="rect">
            <a:avLst/>
          </a:prstGeom>
        </p:spPr>
      </p:pic>
      <p:sp>
        <p:nvSpPr>
          <p:cNvPr id="9" name="Slide Number Placeholder 8"/>
          <p:cNvSpPr>
            <a:spLocks noGrp="1"/>
          </p:cNvSpPr>
          <p:nvPr>
            <p:ph type="sldNum" sz="quarter" idx="12"/>
          </p:nvPr>
        </p:nvSpPr>
        <p:spPr/>
        <p:txBody>
          <a:bodyPr/>
          <a:lstStyle/>
          <a:p>
            <a:fld id="{9C7F46FC-1B6D-154D-835E-502A01303893}" type="slidenum">
              <a:rPr lang="en-US" smtClean="0"/>
              <a:t>13</a:t>
            </a:fld>
            <a:endParaRPr lang="en-US"/>
          </a:p>
        </p:txBody>
      </p:sp>
    </p:spTree>
    <p:extLst>
      <p:ext uri="{BB962C8B-B14F-4D97-AF65-F5344CB8AC3E}">
        <p14:creationId xmlns:p14="http://schemas.microsoft.com/office/powerpoint/2010/main" val="3306782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pic>
        <p:nvPicPr>
          <p:cNvPr id="5" name="Picture 4" descr="Screen Shot 2015-09-30 at 1.57.08 A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7200" y="2935112"/>
            <a:ext cx="4221612" cy="3570112"/>
          </a:xfrm>
          <a:prstGeom prst="rect">
            <a:avLst/>
          </a:prstGeom>
        </p:spPr>
      </p:pic>
      <p:pic>
        <p:nvPicPr>
          <p:cNvPr id="6" name="Picture 5" descr="IMG_2842.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68466" y="3162617"/>
            <a:ext cx="4456809" cy="3342607"/>
          </a:xfrm>
          <a:prstGeom prst="rect">
            <a:avLst/>
          </a:prstGeom>
        </p:spPr>
      </p:pic>
      <p:sp>
        <p:nvSpPr>
          <p:cNvPr id="9" name="Content Placeholder 2"/>
          <p:cNvSpPr>
            <a:spLocks noGrp="1"/>
          </p:cNvSpPr>
          <p:nvPr>
            <p:ph idx="1"/>
          </p:nvPr>
        </p:nvSpPr>
        <p:spPr>
          <a:xfrm>
            <a:off x="457200" y="1600200"/>
            <a:ext cx="8229600" cy="1659467"/>
          </a:xfrm>
        </p:spPr>
        <p:txBody>
          <a:bodyPr>
            <a:normAutofit/>
          </a:bodyPr>
          <a:lstStyle/>
          <a:p>
            <a:pPr marL="0" indent="0">
              <a:buNone/>
            </a:pPr>
            <a:r>
              <a:rPr lang="en-US" dirty="0" smtClean="0">
                <a:latin typeface="Helvetica"/>
                <a:cs typeface="Helvetica"/>
              </a:rPr>
              <a:t>Documenting how to use the </a:t>
            </a:r>
            <a:r>
              <a:rPr lang="en-US" dirty="0" err="1" smtClean="0">
                <a:latin typeface="Helvetica"/>
                <a:cs typeface="Helvetica"/>
              </a:rPr>
              <a:t>Tetracam</a:t>
            </a:r>
            <a:r>
              <a:rPr lang="en-US" dirty="0" smtClean="0">
                <a:latin typeface="Helvetica"/>
                <a:cs typeface="Helvetica"/>
              </a:rPr>
              <a:t>:</a:t>
            </a:r>
          </a:p>
          <a:p>
            <a:pPr lvl="1"/>
            <a:r>
              <a:rPr lang="en-US" dirty="0" smtClean="0">
                <a:latin typeface="Helvetica"/>
                <a:cs typeface="Helvetica"/>
              </a:rPr>
              <a:t>Gain, exposure time, format, capture mode</a:t>
            </a:r>
          </a:p>
          <a:p>
            <a:pPr marL="0" indent="0">
              <a:buNone/>
            </a:pPr>
            <a:endParaRPr lang="en-US" dirty="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p:txBody>
      </p:sp>
      <p:sp>
        <p:nvSpPr>
          <p:cNvPr id="11" name="Slide Number Placeholder 10"/>
          <p:cNvSpPr>
            <a:spLocks noGrp="1"/>
          </p:cNvSpPr>
          <p:nvPr>
            <p:ph type="sldNum" sz="quarter" idx="12"/>
          </p:nvPr>
        </p:nvSpPr>
        <p:spPr/>
        <p:txBody>
          <a:bodyPr/>
          <a:lstStyle/>
          <a:p>
            <a:fld id="{9C7F46FC-1B6D-154D-835E-502A01303893}" type="slidenum">
              <a:rPr lang="en-US" smtClean="0"/>
              <a:t>14</a:t>
            </a:fld>
            <a:endParaRPr lang="en-US"/>
          </a:p>
        </p:txBody>
      </p:sp>
    </p:spTree>
    <p:extLst>
      <p:ext uri="{BB962C8B-B14F-4D97-AF65-F5344CB8AC3E}">
        <p14:creationId xmlns:p14="http://schemas.microsoft.com/office/powerpoint/2010/main" val="294812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a:xfrm>
            <a:off x="457200" y="1600200"/>
            <a:ext cx="8229600" cy="3084689"/>
          </a:xfrm>
        </p:spPr>
        <p:txBody>
          <a:bodyPr>
            <a:normAutofit/>
          </a:bodyPr>
          <a:lstStyle/>
          <a:p>
            <a:pPr marL="0" indent="0">
              <a:buNone/>
            </a:pPr>
            <a:r>
              <a:rPr lang="en-US" dirty="0" smtClean="0">
                <a:latin typeface="Helvetica"/>
                <a:cs typeface="Helvetica"/>
              </a:rPr>
              <a:t>Calibration</a:t>
            </a:r>
          </a:p>
          <a:p>
            <a:r>
              <a:rPr lang="en-US" dirty="0" smtClean="0">
                <a:latin typeface="Helvetica"/>
                <a:cs typeface="Helvetica"/>
              </a:rPr>
              <a:t>To use the imagery for scientific purposes, we have to equate digital count to a quantity of interest: reflectance</a:t>
            </a:r>
            <a:endParaRPr lang="en-US" dirty="0" smtClean="0">
              <a:latin typeface="Helvetica"/>
              <a:cs typeface="Helvetica"/>
            </a:endParaRPr>
          </a:p>
          <a:p>
            <a:endParaRPr lang="en-US" dirty="0">
              <a:latin typeface="Helvetica"/>
              <a:cs typeface="Helvetica"/>
            </a:endParaRPr>
          </a:p>
          <a:p>
            <a:endParaRPr lang="en-US" dirty="0" smtClean="0">
              <a:latin typeface="Helvetica"/>
              <a:cs typeface="Helvetica"/>
            </a:endParaRPr>
          </a:p>
          <a:p>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sp>
        <p:nvSpPr>
          <p:cNvPr id="21" name="Slide Number Placeholder 20"/>
          <p:cNvSpPr>
            <a:spLocks noGrp="1"/>
          </p:cNvSpPr>
          <p:nvPr>
            <p:ph type="sldNum" sz="quarter" idx="12"/>
          </p:nvPr>
        </p:nvSpPr>
        <p:spPr/>
        <p:txBody>
          <a:bodyPr/>
          <a:lstStyle/>
          <a:p>
            <a:fld id="{9C7F46FC-1B6D-154D-835E-502A01303893}" type="slidenum">
              <a:rPr lang="en-US" smtClean="0"/>
              <a:t>15</a:t>
            </a:fld>
            <a:endParaRPr lang="en-US"/>
          </a:p>
        </p:txBody>
      </p:sp>
    </p:spTree>
    <p:extLst>
      <p:ext uri="{BB962C8B-B14F-4D97-AF65-F5344CB8AC3E}">
        <p14:creationId xmlns:p14="http://schemas.microsoft.com/office/powerpoint/2010/main" val="2000040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a:xfrm>
            <a:off x="457200" y="1600200"/>
            <a:ext cx="8229600" cy="3084689"/>
          </a:xfrm>
        </p:spPr>
        <p:txBody>
          <a:bodyPr>
            <a:normAutofit/>
          </a:bodyPr>
          <a:lstStyle/>
          <a:p>
            <a:pPr marL="0" indent="0">
              <a:buNone/>
            </a:pPr>
            <a:r>
              <a:rPr lang="en-US" dirty="0" smtClean="0">
                <a:latin typeface="Helvetica"/>
                <a:cs typeface="Helvetica"/>
              </a:rPr>
              <a:t>Calibration</a:t>
            </a:r>
          </a:p>
          <a:p>
            <a:r>
              <a:rPr lang="en-US" dirty="0" smtClean="0">
                <a:latin typeface="Helvetica"/>
                <a:cs typeface="Helvetica"/>
              </a:rPr>
              <a:t>To use the imagery for scientific purposes, we have to equate digital count to a quantity of interest: reflectance</a:t>
            </a:r>
            <a:endParaRPr lang="en-US" dirty="0" smtClean="0">
              <a:latin typeface="Helvetica"/>
              <a:cs typeface="Helvetica"/>
            </a:endParaRPr>
          </a:p>
          <a:p>
            <a:r>
              <a:rPr lang="en-US" dirty="0" smtClean="0">
                <a:latin typeface="Helvetica"/>
                <a:cs typeface="Helvetica"/>
              </a:rPr>
              <a:t>ELM (Empirical Line Method) </a:t>
            </a:r>
          </a:p>
          <a:p>
            <a:r>
              <a:rPr lang="en-US" dirty="0" smtClean="0">
                <a:latin typeface="Helvetica"/>
                <a:cs typeface="Helvetica"/>
              </a:rPr>
              <a:t>Interpolate between dark and light targets of </a:t>
            </a:r>
            <a:r>
              <a:rPr lang="en-US" b="1" dirty="0" smtClean="0">
                <a:latin typeface="Helvetica"/>
                <a:cs typeface="Helvetica"/>
              </a:rPr>
              <a:t>known reflectance </a:t>
            </a:r>
          </a:p>
          <a:p>
            <a:endParaRPr lang="en-US" dirty="0">
              <a:latin typeface="Helvetica"/>
              <a:cs typeface="Helvetica"/>
            </a:endParaRPr>
          </a:p>
          <a:p>
            <a:endParaRPr lang="en-US" dirty="0" smtClean="0">
              <a:latin typeface="Helvetica"/>
              <a:cs typeface="Helvetica"/>
            </a:endParaRPr>
          </a:p>
          <a:p>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cxnSp>
        <p:nvCxnSpPr>
          <p:cNvPr id="7" name="Straight Connector 6"/>
          <p:cNvCxnSpPr/>
          <p:nvPr/>
        </p:nvCxnSpPr>
        <p:spPr>
          <a:xfrm flipV="1">
            <a:off x="3775001" y="4543778"/>
            <a:ext cx="0" cy="156407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775001" y="6116886"/>
            <a:ext cx="1925888" cy="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11" name="Content Placeholder 2"/>
          <p:cNvSpPr txBox="1">
            <a:spLocks/>
          </p:cNvSpPr>
          <p:nvPr/>
        </p:nvSpPr>
        <p:spPr>
          <a:xfrm>
            <a:off x="4080368" y="6107854"/>
            <a:ext cx="1123244" cy="59266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1900" dirty="0" smtClean="0">
                <a:latin typeface="Helvetica"/>
                <a:cs typeface="Helvetica"/>
              </a:rPr>
              <a:t>Pixel DC</a:t>
            </a: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12" name="Content Placeholder 2"/>
          <p:cNvSpPr txBox="1">
            <a:spLocks/>
          </p:cNvSpPr>
          <p:nvPr/>
        </p:nvSpPr>
        <p:spPr>
          <a:xfrm rot="16200000">
            <a:off x="2716103" y="5002673"/>
            <a:ext cx="1764454" cy="59266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1900" dirty="0" smtClean="0">
                <a:latin typeface="Helvetica"/>
                <a:cs typeface="Helvetica"/>
              </a:rPr>
              <a:t>Reflectance %</a:t>
            </a: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14" name="Rectangle 13"/>
          <p:cNvSpPr/>
          <p:nvPr/>
        </p:nvSpPr>
        <p:spPr>
          <a:xfrm>
            <a:off x="3993769" y="5587754"/>
            <a:ext cx="296580" cy="296580"/>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en-US"/>
          </a:p>
        </p:txBody>
      </p:sp>
      <p:sp>
        <p:nvSpPr>
          <p:cNvPr id="15" name="Rectangle 14"/>
          <p:cNvSpPr/>
          <p:nvPr/>
        </p:nvSpPr>
        <p:spPr>
          <a:xfrm>
            <a:off x="5139019" y="4543654"/>
            <a:ext cx="282469" cy="282469"/>
          </a:xfrm>
          <a:prstGeom prst="rect">
            <a:avLst/>
          </a:prstGeom>
          <a:ln/>
        </p:spPr>
        <p:style>
          <a:lnRef idx="1">
            <a:schemeClr val="accent5"/>
          </a:lnRef>
          <a:fillRef idx="2">
            <a:schemeClr val="accent5"/>
          </a:fillRef>
          <a:effectRef idx="1">
            <a:schemeClr val="accent5"/>
          </a:effectRef>
          <a:fontRef idx="minor">
            <a:schemeClr val="dk1"/>
          </a:fontRef>
        </p:style>
        <p:txBody>
          <a:bodyPr/>
          <a:lstStyle/>
          <a:p>
            <a:endParaRPr lang="en-US"/>
          </a:p>
        </p:txBody>
      </p:sp>
      <p:sp>
        <p:nvSpPr>
          <p:cNvPr id="5" name="Slide Number Placeholder 4"/>
          <p:cNvSpPr>
            <a:spLocks noGrp="1"/>
          </p:cNvSpPr>
          <p:nvPr>
            <p:ph type="sldNum" sz="quarter" idx="12"/>
          </p:nvPr>
        </p:nvSpPr>
        <p:spPr/>
        <p:txBody>
          <a:bodyPr/>
          <a:lstStyle/>
          <a:p>
            <a:fld id="{9C7F46FC-1B6D-154D-835E-502A01303893}" type="slidenum">
              <a:rPr lang="en-US" smtClean="0"/>
              <a:t>16</a:t>
            </a:fld>
            <a:endParaRPr lang="en-US"/>
          </a:p>
        </p:txBody>
      </p:sp>
    </p:spTree>
    <p:extLst>
      <p:ext uri="{BB962C8B-B14F-4D97-AF65-F5344CB8AC3E}">
        <p14:creationId xmlns:p14="http://schemas.microsoft.com/office/powerpoint/2010/main" val="1051590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a:xfrm>
            <a:off x="457200" y="1600200"/>
            <a:ext cx="8229600" cy="3084689"/>
          </a:xfrm>
        </p:spPr>
        <p:txBody>
          <a:bodyPr>
            <a:normAutofit/>
          </a:bodyPr>
          <a:lstStyle/>
          <a:p>
            <a:pPr marL="0" indent="0">
              <a:buNone/>
            </a:pPr>
            <a:r>
              <a:rPr lang="en-US" dirty="0" smtClean="0">
                <a:latin typeface="Helvetica"/>
                <a:cs typeface="Helvetica"/>
              </a:rPr>
              <a:t>Calibration</a:t>
            </a:r>
          </a:p>
          <a:p>
            <a:r>
              <a:rPr lang="en-US" dirty="0" smtClean="0">
                <a:latin typeface="Helvetica"/>
                <a:cs typeface="Helvetica"/>
              </a:rPr>
              <a:t>To use the imagery for scientific purposes, we have to equate digital count to a quantity of interest: reflectance</a:t>
            </a:r>
            <a:endParaRPr lang="en-US" dirty="0" smtClean="0">
              <a:latin typeface="Helvetica"/>
              <a:cs typeface="Helvetica"/>
            </a:endParaRPr>
          </a:p>
          <a:p>
            <a:r>
              <a:rPr lang="en-US" dirty="0" smtClean="0">
                <a:latin typeface="Helvetica"/>
                <a:cs typeface="Helvetica"/>
              </a:rPr>
              <a:t>ELM (Empirical Line Method) </a:t>
            </a:r>
          </a:p>
          <a:p>
            <a:r>
              <a:rPr lang="en-US" dirty="0" smtClean="0">
                <a:latin typeface="Helvetica"/>
                <a:cs typeface="Helvetica"/>
              </a:rPr>
              <a:t>Interpolate between dark and light targets of </a:t>
            </a:r>
            <a:r>
              <a:rPr lang="en-US" b="1" dirty="0" smtClean="0">
                <a:latin typeface="Helvetica"/>
                <a:cs typeface="Helvetica"/>
              </a:rPr>
              <a:t>known reflectance </a:t>
            </a:r>
          </a:p>
          <a:p>
            <a:endParaRPr lang="en-US" dirty="0">
              <a:latin typeface="Helvetica"/>
              <a:cs typeface="Helvetica"/>
            </a:endParaRPr>
          </a:p>
          <a:p>
            <a:endParaRPr lang="en-US" dirty="0" smtClean="0">
              <a:latin typeface="Helvetica"/>
              <a:cs typeface="Helvetica"/>
            </a:endParaRPr>
          </a:p>
          <a:p>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cxnSp>
        <p:nvCxnSpPr>
          <p:cNvPr id="7" name="Straight Connector 6"/>
          <p:cNvCxnSpPr/>
          <p:nvPr/>
        </p:nvCxnSpPr>
        <p:spPr>
          <a:xfrm flipV="1">
            <a:off x="3775001" y="4543778"/>
            <a:ext cx="0" cy="156407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775001" y="6116886"/>
            <a:ext cx="1925888" cy="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11" name="Content Placeholder 2"/>
          <p:cNvSpPr txBox="1">
            <a:spLocks/>
          </p:cNvSpPr>
          <p:nvPr/>
        </p:nvSpPr>
        <p:spPr>
          <a:xfrm>
            <a:off x="4080368" y="6107854"/>
            <a:ext cx="1123244" cy="59266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1900" dirty="0" smtClean="0">
                <a:latin typeface="Helvetica"/>
                <a:cs typeface="Helvetica"/>
              </a:rPr>
              <a:t>Pixel DC</a:t>
            </a: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12" name="Content Placeholder 2"/>
          <p:cNvSpPr txBox="1">
            <a:spLocks/>
          </p:cNvSpPr>
          <p:nvPr/>
        </p:nvSpPr>
        <p:spPr>
          <a:xfrm rot="16200000">
            <a:off x="2716103" y="5002673"/>
            <a:ext cx="1764454" cy="59266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1900" dirty="0" smtClean="0">
                <a:latin typeface="Helvetica"/>
                <a:cs typeface="Helvetica"/>
              </a:rPr>
              <a:t>Reflectance %</a:t>
            </a: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14" name="Rectangle 13"/>
          <p:cNvSpPr/>
          <p:nvPr/>
        </p:nvSpPr>
        <p:spPr>
          <a:xfrm>
            <a:off x="3993769" y="5587754"/>
            <a:ext cx="296580" cy="296580"/>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en-US"/>
          </a:p>
        </p:txBody>
      </p:sp>
      <p:sp>
        <p:nvSpPr>
          <p:cNvPr id="15" name="Rectangle 14"/>
          <p:cNvSpPr/>
          <p:nvPr/>
        </p:nvSpPr>
        <p:spPr>
          <a:xfrm>
            <a:off x="5139019" y="4543654"/>
            <a:ext cx="282469" cy="282469"/>
          </a:xfrm>
          <a:prstGeom prst="rect">
            <a:avLst/>
          </a:prstGeom>
          <a:ln/>
        </p:spPr>
        <p:style>
          <a:lnRef idx="1">
            <a:schemeClr val="accent5"/>
          </a:lnRef>
          <a:fillRef idx="2">
            <a:schemeClr val="accent5"/>
          </a:fillRef>
          <a:effectRef idx="1">
            <a:schemeClr val="accent5"/>
          </a:effectRef>
          <a:fontRef idx="minor">
            <a:schemeClr val="dk1"/>
          </a:fontRef>
        </p:style>
        <p:txBody>
          <a:bodyPr/>
          <a:lstStyle/>
          <a:p>
            <a:endParaRPr lang="en-US"/>
          </a:p>
        </p:txBody>
      </p:sp>
      <p:cxnSp>
        <p:nvCxnSpPr>
          <p:cNvPr id="16" name="Straight Connector 15"/>
          <p:cNvCxnSpPr/>
          <p:nvPr/>
        </p:nvCxnSpPr>
        <p:spPr>
          <a:xfrm flipV="1">
            <a:off x="4290349" y="4826123"/>
            <a:ext cx="848670" cy="759619"/>
          </a:xfrm>
          <a:prstGeom prst="line">
            <a:avLst/>
          </a:prstGeom>
          <a:ln w="38100" cmpd="sng">
            <a:solidFill>
              <a:srgbClr val="D2533C"/>
            </a:solidFill>
            <a:prstDash val="sysDash"/>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9C7F46FC-1B6D-154D-835E-502A01303893}" type="slidenum">
              <a:rPr lang="en-US" smtClean="0"/>
              <a:t>17</a:t>
            </a:fld>
            <a:endParaRPr lang="en-US"/>
          </a:p>
        </p:txBody>
      </p:sp>
    </p:spTree>
    <p:extLst>
      <p:ext uri="{BB962C8B-B14F-4D97-AF65-F5344CB8AC3E}">
        <p14:creationId xmlns:p14="http://schemas.microsoft.com/office/powerpoint/2010/main" val="165302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5" name="Rectangle 4"/>
          <p:cNvSpPr/>
          <p:nvPr/>
        </p:nvSpPr>
        <p:spPr>
          <a:xfrm>
            <a:off x="1028179" y="1667687"/>
            <a:ext cx="1883460" cy="1883460"/>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en-US"/>
          </a:p>
        </p:txBody>
      </p:sp>
      <p:sp>
        <p:nvSpPr>
          <p:cNvPr id="7" name="Rectangle 6"/>
          <p:cNvSpPr/>
          <p:nvPr/>
        </p:nvSpPr>
        <p:spPr>
          <a:xfrm>
            <a:off x="3222976" y="1667687"/>
            <a:ext cx="1883460" cy="1883460"/>
          </a:xfrm>
          <a:prstGeom prst="rect">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9" name="Rectangle 8"/>
          <p:cNvSpPr/>
          <p:nvPr/>
        </p:nvSpPr>
        <p:spPr>
          <a:xfrm>
            <a:off x="5421488" y="1667687"/>
            <a:ext cx="1883460" cy="1883460"/>
          </a:xfrm>
          <a:prstGeom prst="rect">
            <a:avLst/>
          </a:prstGeom>
          <a:ln/>
        </p:spPr>
        <p:style>
          <a:lnRef idx="1">
            <a:schemeClr val="accent5"/>
          </a:lnRef>
          <a:fillRef idx="2">
            <a:schemeClr val="accent5"/>
          </a:fillRef>
          <a:effectRef idx="1">
            <a:schemeClr val="accent5"/>
          </a:effectRef>
          <a:fontRef idx="minor">
            <a:schemeClr val="dk1"/>
          </a:fontRef>
        </p:style>
        <p:txBody>
          <a:bodyPr/>
          <a:lstStyle/>
          <a:p>
            <a:endParaRPr lang="en-US"/>
          </a:p>
        </p:txBody>
      </p:sp>
      <p:sp>
        <p:nvSpPr>
          <p:cNvPr id="13" name="Rectangle 12"/>
          <p:cNvSpPr/>
          <p:nvPr/>
        </p:nvSpPr>
        <p:spPr>
          <a:xfrm>
            <a:off x="1028179" y="3866198"/>
            <a:ext cx="1883460" cy="1883460"/>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en-US"/>
          </a:p>
        </p:txBody>
      </p:sp>
      <p:sp>
        <p:nvSpPr>
          <p:cNvPr id="14" name="Rectangle 13"/>
          <p:cNvSpPr/>
          <p:nvPr/>
        </p:nvSpPr>
        <p:spPr>
          <a:xfrm>
            <a:off x="3222976" y="3866198"/>
            <a:ext cx="1883460" cy="1883460"/>
          </a:xfrm>
          <a:prstGeom prst="rect">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15" name="Rectangle 14"/>
          <p:cNvSpPr/>
          <p:nvPr/>
        </p:nvSpPr>
        <p:spPr>
          <a:xfrm>
            <a:off x="5421488" y="3866198"/>
            <a:ext cx="1883460" cy="1883460"/>
          </a:xfrm>
          <a:prstGeom prst="rect">
            <a:avLst/>
          </a:prstGeom>
          <a:ln/>
        </p:spPr>
        <p:style>
          <a:lnRef idx="1">
            <a:schemeClr val="accent5"/>
          </a:lnRef>
          <a:fillRef idx="2">
            <a:schemeClr val="accent5"/>
          </a:fillRef>
          <a:effectRef idx="1">
            <a:schemeClr val="accent5"/>
          </a:effectRef>
          <a:fontRef idx="minor">
            <a:schemeClr val="dk1"/>
          </a:fontRef>
        </p:style>
        <p:txBody>
          <a:bodyPr/>
          <a:lstStyle/>
          <a:p>
            <a:endParaRPr lang="en-US"/>
          </a:p>
        </p:txBody>
      </p:sp>
      <p:sp>
        <p:nvSpPr>
          <p:cNvPr id="16" name="Content Placeholder 2"/>
          <p:cNvSpPr>
            <a:spLocks noGrp="1"/>
          </p:cNvSpPr>
          <p:nvPr>
            <p:ph idx="1"/>
          </p:nvPr>
        </p:nvSpPr>
        <p:spPr>
          <a:xfrm>
            <a:off x="1774283" y="5749658"/>
            <a:ext cx="709273" cy="592667"/>
          </a:xfrm>
        </p:spPr>
        <p:txBody>
          <a:bodyPr>
            <a:normAutofit/>
          </a:bodyPr>
          <a:lstStyle/>
          <a:p>
            <a:pPr marL="0" indent="0">
              <a:buNone/>
            </a:pPr>
            <a:r>
              <a:rPr lang="en-US" dirty="0" smtClean="0">
                <a:latin typeface="Helvetica"/>
                <a:cs typeface="Helvetica"/>
              </a:rPr>
              <a:t>0%</a:t>
            </a:r>
            <a:endParaRPr lang="en-US" dirty="0" smtClean="0">
              <a:latin typeface="Helvetica"/>
              <a:cs typeface="Helvetica"/>
            </a:endParaRPr>
          </a:p>
          <a:p>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sp>
        <p:nvSpPr>
          <p:cNvPr id="17" name="Content Placeholder 2"/>
          <p:cNvSpPr txBox="1">
            <a:spLocks/>
          </p:cNvSpPr>
          <p:nvPr/>
        </p:nvSpPr>
        <p:spPr>
          <a:xfrm>
            <a:off x="3930461" y="5781494"/>
            <a:ext cx="867317" cy="59266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latin typeface="Helvetica"/>
                <a:cs typeface="Helvetica"/>
              </a:rPr>
              <a:t>16%</a:t>
            </a: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18" name="Content Placeholder 2"/>
          <p:cNvSpPr txBox="1">
            <a:spLocks/>
          </p:cNvSpPr>
          <p:nvPr/>
        </p:nvSpPr>
        <p:spPr>
          <a:xfrm>
            <a:off x="5931417" y="5785108"/>
            <a:ext cx="867317" cy="59266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latin typeface="Helvetica"/>
                <a:cs typeface="Helvetica"/>
              </a:rPr>
              <a:t>60%</a:t>
            </a: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19" name="Content Placeholder 2"/>
          <p:cNvSpPr txBox="1">
            <a:spLocks/>
          </p:cNvSpPr>
          <p:nvPr/>
        </p:nvSpPr>
        <p:spPr>
          <a:xfrm>
            <a:off x="7563557" y="2261391"/>
            <a:ext cx="1123244" cy="592667"/>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latin typeface="Helvetica"/>
                <a:cs typeface="Helvetica"/>
              </a:rPr>
              <a:t>Shaded</a:t>
            </a: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20" name="Content Placeholder 2"/>
          <p:cNvSpPr txBox="1">
            <a:spLocks/>
          </p:cNvSpPr>
          <p:nvPr/>
        </p:nvSpPr>
        <p:spPr>
          <a:xfrm>
            <a:off x="7715957" y="4403457"/>
            <a:ext cx="1123244" cy="59266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dirty="0" smtClean="0">
                <a:latin typeface="Helvetica"/>
                <a:cs typeface="Helvetica"/>
              </a:rPr>
              <a:t>Sunlit</a:t>
            </a: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21" name="Rectangle 20"/>
          <p:cNvSpPr/>
          <p:nvPr/>
        </p:nvSpPr>
        <p:spPr>
          <a:xfrm>
            <a:off x="832553" y="1523999"/>
            <a:ext cx="6632225" cy="2173111"/>
          </a:xfrm>
          <a:prstGeom prst="rect">
            <a:avLst/>
          </a:prstGeom>
          <a:gradFill flip="none" rotWithShape="1">
            <a:gsLst>
              <a:gs pos="0">
                <a:schemeClr val="dk1">
                  <a:shade val="70000"/>
                  <a:satMod val="150000"/>
                  <a:alpha val="48000"/>
                </a:schemeClr>
              </a:gs>
              <a:gs pos="34000">
                <a:schemeClr val="dk1">
                  <a:shade val="70000"/>
                  <a:satMod val="140000"/>
                  <a:alpha val="48000"/>
                </a:schemeClr>
              </a:gs>
              <a:gs pos="70000">
                <a:schemeClr val="dk1">
                  <a:tint val="100000"/>
                  <a:shade val="90000"/>
                  <a:satMod val="140000"/>
                  <a:alpha val="48000"/>
                </a:schemeClr>
              </a:gs>
              <a:gs pos="100000">
                <a:schemeClr val="dk1">
                  <a:tint val="100000"/>
                  <a:shade val="100000"/>
                  <a:satMod val="100000"/>
                  <a:alpha val="48000"/>
                </a:schemeClr>
              </a:gs>
            </a:gsLst>
            <a:path path="circle">
              <a:fillToRect l="100000" t="100000" r="100000" b="100000"/>
            </a:path>
            <a:tileRect/>
          </a:gradFill>
          <a:ln/>
        </p:spPr>
        <p:style>
          <a:lnRef idx="1">
            <a:schemeClr val="dk1"/>
          </a:lnRef>
          <a:fillRef idx="3">
            <a:schemeClr val="dk1"/>
          </a:fillRef>
          <a:effectRef idx="2">
            <a:schemeClr val="dk1"/>
          </a:effectRef>
          <a:fontRef idx="minor">
            <a:schemeClr val="lt1"/>
          </a:fontRef>
        </p:style>
        <p:txBody>
          <a:bodyPr/>
          <a:lstStyle/>
          <a:p>
            <a:endParaRPr lang="en-US"/>
          </a:p>
        </p:txBody>
      </p:sp>
      <p:sp>
        <p:nvSpPr>
          <p:cNvPr id="23" name="Slide Number Placeholder 22"/>
          <p:cNvSpPr>
            <a:spLocks noGrp="1"/>
          </p:cNvSpPr>
          <p:nvPr>
            <p:ph type="sldNum" sz="quarter" idx="12"/>
          </p:nvPr>
        </p:nvSpPr>
        <p:spPr/>
        <p:txBody>
          <a:bodyPr/>
          <a:lstStyle/>
          <a:p>
            <a:fld id="{9C7F46FC-1B6D-154D-835E-502A01303893}" type="slidenum">
              <a:rPr lang="en-US" smtClean="0"/>
              <a:t>18</a:t>
            </a:fld>
            <a:endParaRPr lang="en-US"/>
          </a:p>
        </p:txBody>
      </p:sp>
    </p:spTree>
    <p:extLst>
      <p:ext uri="{BB962C8B-B14F-4D97-AF65-F5344CB8AC3E}">
        <p14:creationId xmlns:p14="http://schemas.microsoft.com/office/powerpoint/2010/main" val="1456327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pic>
        <p:nvPicPr>
          <p:cNvPr id="5" name="Picture 4" descr="IMG_27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719834" y="3591040"/>
            <a:ext cx="3083526" cy="2312645"/>
          </a:xfrm>
          <a:prstGeom prst="rect">
            <a:avLst/>
          </a:prstGeom>
        </p:spPr>
      </p:pic>
      <p:pic>
        <p:nvPicPr>
          <p:cNvPr id="6" name="Picture 5" descr="IMG_2746.JPG"/>
          <p:cNvPicPr>
            <a:picLocks noChangeAspect="1"/>
          </p:cNvPicPr>
          <p:nvPr/>
        </p:nvPicPr>
        <p:blipFill rotWithShape="1">
          <a:blip r:embed="rId4">
            <a:extLst>
              <a:ext uri="{28A0092B-C50C-407E-A947-70E740481C1C}">
                <a14:useLocalDpi xmlns:a14="http://schemas.microsoft.com/office/drawing/2010/main" val="0"/>
              </a:ext>
            </a:extLst>
          </a:blip>
          <a:srcRect l="21011" t="23852" r="30704" b="26021"/>
          <a:stretch/>
        </p:blipFill>
        <p:spPr>
          <a:xfrm rot="5400000">
            <a:off x="5362120" y="3545386"/>
            <a:ext cx="3085245" cy="2402227"/>
          </a:xfrm>
          <a:prstGeom prst="rect">
            <a:avLst/>
          </a:prstGeom>
        </p:spPr>
      </p:pic>
      <p:pic>
        <p:nvPicPr>
          <p:cNvPr id="7" name="Picture 6" descr="IMG_2738.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018154" y="3589536"/>
            <a:ext cx="3085241" cy="2313931"/>
          </a:xfrm>
          <a:prstGeom prst="rect">
            <a:avLst/>
          </a:prstGeom>
        </p:spPr>
      </p:pic>
      <p:sp>
        <p:nvSpPr>
          <p:cNvPr id="8" name="Content Placeholder 2"/>
          <p:cNvSpPr>
            <a:spLocks noGrp="1"/>
          </p:cNvSpPr>
          <p:nvPr>
            <p:ph idx="1"/>
          </p:nvPr>
        </p:nvSpPr>
        <p:spPr>
          <a:xfrm>
            <a:off x="457200" y="1600200"/>
            <a:ext cx="8229600" cy="1659467"/>
          </a:xfrm>
        </p:spPr>
        <p:txBody>
          <a:bodyPr>
            <a:normAutofit/>
          </a:bodyPr>
          <a:lstStyle/>
          <a:p>
            <a:pPr marL="0" indent="0">
              <a:buNone/>
            </a:pPr>
            <a:r>
              <a:rPr lang="en-US" dirty="0" smtClean="0">
                <a:latin typeface="Helvetica"/>
                <a:cs typeface="Helvetica"/>
              </a:rPr>
              <a:t>Calibration Target </a:t>
            </a:r>
            <a:r>
              <a:rPr lang="en-US" dirty="0" smtClean="0">
                <a:latin typeface="Helvetica"/>
                <a:cs typeface="Helvetica"/>
              </a:rPr>
              <a:t>Paint </a:t>
            </a:r>
            <a:r>
              <a:rPr lang="en-US" dirty="0" smtClean="0">
                <a:latin typeface="Helvetica"/>
                <a:cs typeface="Helvetica"/>
              </a:rPr>
              <a:t>Reflectance</a:t>
            </a:r>
            <a:endParaRPr lang="en-US" dirty="0">
              <a:latin typeface="Helvetica"/>
              <a:cs typeface="Helvetica"/>
            </a:endParaRPr>
          </a:p>
          <a:p>
            <a:pPr lvl="1"/>
            <a:r>
              <a:rPr lang="en-US" dirty="0" smtClean="0">
                <a:latin typeface="Helvetica"/>
                <a:cs typeface="Helvetica"/>
              </a:rPr>
              <a:t>Light, Land: 60%</a:t>
            </a:r>
          </a:p>
          <a:p>
            <a:pPr lvl="1"/>
            <a:r>
              <a:rPr lang="en-US" dirty="0" smtClean="0">
                <a:latin typeface="Helvetica"/>
                <a:cs typeface="Helvetica"/>
              </a:rPr>
              <a:t>Light, Water: 16%</a:t>
            </a:r>
          </a:p>
          <a:p>
            <a:pPr lvl="1"/>
            <a:r>
              <a:rPr lang="en-US" dirty="0" smtClean="0">
                <a:latin typeface="Helvetica"/>
                <a:cs typeface="Helvetica"/>
              </a:rPr>
              <a:t>Dark: 0%</a:t>
            </a:r>
          </a:p>
          <a:p>
            <a:pPr marL="0" indent="0">
              <a:buNone/>
            </a:pPr>
            <a:endParaRPr lang="en-US" dirty="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p:txBody>
      </p:sp>
      <p:sp>
        <p:nvSpPr>
          <p:cNvPr id="10" name="Slide Number Placeholder 9"/>
          <p:cNvSpPr>
            <a:spLocks noGrp="1"/>
          </p:cNvSpPr>
          <p:nvPr>
            <p:ph type="sldNum" sz="quarter" idx="12"/>
          </p:nvPr>
        </p:nvSpPr>
        <p:spPr/>
        <p:txBody>
          <a:bodyPr/>
          <a:lstStyle/>
          <a:p>
            <a:fld id="{9C7F46FC-1B6D-154D-835E-502A01303893}" type="slidenum">
              <a:rPr lang="en-US" smtClean="0"/>
              <a:t>19</a:t>
            </a:fld>
            <a:endParaRPr lang="en-US"/>
          </a:p>
        </p:txBody>
      </p:sp>
    </p:spTree>
    <p:extLst>
      <p:ext uri="{BB962C8B-B14F-4D97-AF65-F5344CB8AC3E}">
        <p14:creationId xmlns:p14="http://schemas.microsoft.com/office/powerpoint/2010/main" val="259353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Arial"/>
              <a:buAutoNum type="arabicPeriod"/>
            </a:pPr>
            <a:r>
              <a:rPr lang="en-US" smtClean="0">
                <a:latin typeface="Helvetica"/>
                <a:cs typeface="Helvetica"/>
              </a:rPr>
              <a:t>The Purpose </a:t>
            </a:r>
          </a:p>
          <a:p>
            <a:pPr marL="514350" indent="-514350">
              <a:buFont typeface="Arial"/>
              <a:buAutoNum type="arabicPeriod"/>
            </a:pPr>
            <a:r>
              <a:rPr lang="en-US" smtClean="0">
                <a:latin typeface="Helvetica"/>
                <a:cs typeface="Helvetica"/>
              </a:rPr>
              <a:t>The Dream</a:t>
            </a:r>
          </a:p>
          <a:p>
            <a:pPr marL="514350" indent="-514350">
              <a:buFont typeface="Arial"/>
              <a:buAutoNum type="arabicPeriod"/>
            </a:pPr>
            <a:r>
              <a:rPr lang="en-US" smtClean="0">
                <a:latin typeface="Helvetica"/>
                <a:cs typeface="Helvetica"/>
              </a:rPr>
              <a:t>The Team</a:t>
            </a:r>
          </a:p>
          <a:p>
            <a:pPr marL="514350" indent="-514350">
              <a:buFont typeface="Arial"/>
              <a:buAutoNum type="arabicPeriod"/>
            </a:pPr>
            <a:r>
              <a:rPr lang="en-US" smtClean="0">
                <a:latin typeface="Helvetica"/>
                <a:cs typeface="Helvetica"/>
              </a:rPr>
              <a:t>The Progress</a:t>
            </a:r>
          </a:p>
          <a:p>
            <a:pPr marL="514350" indent="-514350">
              <a:buFont typeface="Arial"/>
              <a:buAutoNum type="arabicPeriod"/>
            </a:pPr>
            <a:r>
              <a:rPr lang="en-US" smtClean="0">
                <a:latin typeface="Helvetica"/>
                <a:cs typeface="Helvetica"/>
              </a:rPr>
              <a:t>The Future</a:t>
            </a:r>
            <a:endParaRPr lang="en-US" dirty="0">
              <a:latin typeface="Helvetica"/>
              <a:cs typeface="Helvetica"/>
            </a:endParaRPr>
          </a:p>
        </p:txBody>
      </p:sp>
      <p:sp>
        <p:nvSpPr>
          <p:cNvPr id="6" name="Slide Number Placeholder 5"/>
          <p:cNvSpPr>
            <a:spLocks noGrp="1"/>
          </p:cNvSpPr>
          <p:nvPr>
            <p:ph type="sldNum" sz="quarter" idx="12"/>
          </p:nvPr>
        </p:nvSpPr>
        <p:spPr/>
        <p:txBody>
          <a:bodyPr/>
          <a:lstStyle/>
          <a:p>
            <a:fld id="{9C7F46FC-1B6D-154D-835E-502A01303893}" type="slidenum">
              <a:rPr lang="en-US" smtClean="0"/>
              <a:t>2</a:t>
            </a:fld>
            <a:endParaRPr lang="en-US"/>
          </a:p>
        </p:txBody>
      </p:sp>
    </p:spTree>
    <p:extLst>
      <p:ext uri="{BB962C8B-B14F-4D97-AF65-F5344CB8AC3E}">
        <p14:creationId xmlns:p14="http://schemas.microsoft.com/office/powerpoint/2010/main" val="175143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pic>
        <p:nvPicPr>
          <p:cNvPr id="8" name="Picture 7" descr="IMG_2863.JPG"/>
          <p:cNvPicPr>
            <a:picLocks noChangeAspect="1"/>
          </p:cNvPicPr>
          <p:nvPr/>
        </p:nvPicPr>
        <p:blipFill rotWithShape="1">
          <a:blip r:embed="rId3">
            <a:extLst>
              <a:ext uri="{28A0092B-C50C-407E-A947-70E740481C1C}">
                <a14:useLocalDpi xmlns:a14="http://schemas.microsoft.com/office/drawing/2010/main" val="0"/>
              </a:ext>
            </a:extLst>
          </a:blip>
          <a:srcRect r="11953"/>
          <a:stretch/>
        </p:blipFill>
        <p:spPr>
          <a:xfrm>
            <a:off x="5075303" y="3259669"/>
            <a:ext cx="3614325" cy="3078733"/>
          </a:xfrm>
          <a:prstGeom prst="rect">
            <a:avLst/>
          </a:prstGeom>
        </p:spPr>
      </p:pic>
      <p:pic>
        <p:nvPicPr>
          <p:cNvPr id="9" name="Picture 8" descr="IMG_285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6469" y="3644511"/>
            <a:ext cx="3078736" cy="2309052"/>
          </a:xfrm>
          <a:prstGeom prst="rect">
            <a:avLst/>
          </a:prstGeom>
        </p:spPr>
      </p:pic>
      <p:pic>
        <p:nvPicPr>
          <p:cNvPr id="12" name="Picture 11" descr="IMG_2858.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395521" y="3644509"/>
            <a:ext cx="3078735" cy="2309051"/>
          </a:xfrm>
          <a:prstGeom prst="rect">
            <a:avLst/>
          </a:prstGeom>
        </p:spPr>
      </p:pic>
      <p:sp>
        <p:nvSpPr>
          <p:cNvPr id="16" name="Content Placeholder 2"/>
          <p:cNvSpPr>
            <a:spLocks noGrp="1"/>
          </p:cNvSpPr>
          <p:nvPr>
            <p:ph idx="1"/>
          </p:nvPr>
        </p:nvSpPr>
        <p:spPr>
          <a:xfrm>
            <a:off x="457200" y="1600200"/>
            <a:ext cx="8229600" cy="1659467"/>
          </a:xfrm>
        </p:spPr>
        <p:txBody>
          <a:bodyPr>
            <a:normAutofit/>
          </a:bodyPr>
          <a:lstStyle/>
          <a:p>
            <a:pPr marL="0" indent="0">
              <a:buNone/>
            </a:pPr>
            <a:r>
              <a:rPr lang="en-US" dirty="0" smtClean="0">
                <a:latin typeface="Helvetica"/>
                <a:cs typeface="Helvetica"/>
              </a:rPr>
              <a:t>Calibration Target Paint Reflectance</a:t>
            </a:r>
            <a:endParaRPr lang="en-US" dirty="0">
              <a:latin typeface="Helvetica"/>
              <a:cs typeface="Helvetica"/>
            </a:endParaRPr>
          </a:p>
          <a:p>
            <a:pPr lvl="1"/>
            <a:r>
              <a:rPr lang="en-US" dirty="0" smtClean="0">
                <a:latin typeface="Helvetica"/>
                <a:cs typeface="Helvetica"/>
              </a:rPr>
              <a:t>Light, Land: 60%</a:t>
            </a:r>
          </a:p>
          <a:p>
            <a:pPr lvl="1"/>
            <a:r>
              <a:rPr lang="en-US" dirty="0" smtClean="0">
                <a:latin typeface="Helvetica"/>
                <a:cs typeface="Helvetica"/>
              </a:rPr>
              <a:t>Light, Water: 16%</a:t>
            </a:r>
          </a:p>
          <a:p>
            <a:pPr lvl="1"/>
            <a:r>
              <a:rPr lang="en-US" dirty="0" smtClean="0">
                <a:latin typeface="Helvetica"/>
                <a:cs typeface="Helvetica"/>
              </a:rPr>
              <a:t>Dark: 0%</a:t>
            </a:r>
          </a:p>
          <a:p>
            <a:pPr marL="0" indent="0">
              <a:buNone/>
            </a:pPr>
            <a:endParaRPr lang="en-US" dirty="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p:txBody>
      </p:sp>
      <p:sp>
        <p:nvSpPr>
          <p:cNvPr id="18" name="Slide Number Placeholder 17"/>
          <p:cNvSpPr>
            <a:spLocks noGrp="1"/>
          </p:cNvSpPr>
          <p:nvPr>
            <p:ph type="sldNum" sz="quarter" idx="12"/>
          </p:nvPr>
        </p:nvSpPr>
        <p:spPr/>
        <p:txBody>
          <a:bodyPr/>
          <a:lstStyle/>
          <a:p>
            <a:fld id="{9C7F46FC-1B6D-154D-835E-502A01303893}" type="slidenum">
              <a:rPr lang="en-US" smtClean="0"/>
              <a:t>20</a:t>
            </a:fld>
            <a:endParaRPr lang="en-US"/>
          </a:p>
        </p:txBody>
      </p:sp>
    </p:spTree>
    <p:extLst>
      <p:ext uri="{BB962C8B-B14F-4D97-AF65-F5344CB8AC3E}">
        <p14:creationId xmlns:p14="http://schemas.microsoft.com/office/powerpoint/2010/main" val="2314832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13" name="Content Placeholder 2"/>
          <p:cNvSpPr>
            <a:spLocks noGrp="1"/>
          </p:cNvSpPr>
          <p:nvPr>
            <p:ph idx="1"/>
          </p:nvPr>
        </p:nvSpPr>
        <p:spPr>
          <a:xfrm>
            <a:off x="457200" y="1600200"/>
            <a:ext cx="8229600" cy="1659467"/>
          </a:xfrm>
        </p:spPr>
        <p:txBody>
          <a:bodyPr>
            <a:normAutofit/>
          </a:bodyPr>
          <a:lstStyle/>
          <a:p>
            <a:pPr marL="0" indent="0">
              <a:buNone/>
            </a:pPr>
            <a:r>
              <a:rPr lang="en-US" dirty="0" smtClean="0">
                <a:latin typeface="Helvetica"/>
                <a:cs typeface="Helvetica"/>
              </a:rPr>
              <a:t>Calibration Target Paint Reflectance</a:t>
            </a:r>
            <a:endParaRPr lang="en-US" dirty="0">
              <a:latin typeface="Helvetica"/>
              <a:cs typeface="Helvetica"/>
            </a:endParaRPr>
          </a:p>
          <a:p>
            <a:pPr lvl="1"/>
            <a:r>
              <a:rPr lang="en-US" dirty="0" smtClean="0">
                <a:latin typeface="Helvetica"/>
                <a:cs typeface="Helvetica"/>
              </a:rPr>
              <a:t>Light, Land: 60%</a:t>
            </a:r>
          </a:p>
          <a:p>
            <a:pPr lvl="1"/>
            <a:r>
              <a:rPr lang="en-US" dirty="0" smtClean="0">
                <a:latin typeface="Helvetica"/>
                <a:cs typeface="Helvetica"/>
              </a:rPr>
              <a:t>Light, Water: 16%</a:t>
            </a:r>
          </a:p>
          <a:p>
            <a:pPr lvl="1"/>
            <a:r>
              <a:rPr lang="en-US" b="1" dirty="0" smtClean="0">
                <a:latin typeface="Helvetica"/>
                <a:cs typeface="Helvetica"/>
              </a:rPr>
              <a:t>Dark: 0%</a:t>
            </a:r>
          </a:p>
          <a:p>
            <a:pPr marL="0" indent="0">
              <a:buNone/>
            </a:pPr>
            <a:endParaRPr lang="en-US" dirty="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p:txBody>
      </p:sp>
      <p:pic>
        <p:nvPicPr>
          <p:cNvPr id="4" name="Picture 3" descr="blackPan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098" y="2116667"/>
            <a:ext cx="5610590" cy="4445000"/>
          </a:xfrm>
          <a:prstGeom prst="rect">
            <a:avLst/>
          </a:prstGeom>
        </p:spPr>
      </p:pic>
      <p:sp>
        <p:nvSpPr>
          <p:cNvPr id="6" name="Slide Number Placeholder 5"/>
          <p:cNvSpPr>
            <a:spLocks noGrp="1"/>
          </p:cNvSpPr>
          <p:nvPr>
            <p:ph type="sldNum" sz="quarter" idx="12"/>
          </p:nvPr>
        </p:nvSpPr>
        <p:spPr/>
        <p:txBody>
          <a:bodyPr/>
          <a:lstStyle/>
          <a:p>
            <a:fld id="{9C7F46FC-1B6D-154D-835E-502A01303893}" type="slidenum">
              <a:rPr lang="en-US" smtClean="0"/>
              <a:t>21</a:t>
            </a:fld>
            <a:endParaRPr lang="en-US"/>
          </a:p>
        </p:txBody>
      </p:sp>
    </p:spTree>
    <p:extLst>
      <p:ext uri="{BB962C8B-B14F-4D97-AF65-F5344CB8AC3E}">
        <p14:creationId xmlns:p14="http://schemas.microsoft.com/office/powerpoint/2010/main" val="152912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13" name="Content Placeholder 2"/>
          <p:cNvSpPr>
            <a:spLocks noGrp="1"/>
          </p:cNvSpPr>
          <p:nvPr>
            <p:ph idx="1"/>
          </p:nvPr>
        </p:nvSpPr>
        <p:spPr>
          <a:xfrm>
            <a:off x="457200" y="1600200"/>
            <a:ext cx="8229600" cy="1659467"/>
          </a:xfrm>
        </p:spPr>
        <p:txBody>
          <a:bodyPr>
            <a:normAutofit/>
          </a:bodyPr>
          <a:lstStyle/>
          <a:p>
            <a:pPr marL="0" indent="0">
              <a:buNone/>
            </a:pPr>
            <a:r>
              <a:rPr lang="en-US" dirty="0" smtClean="0">
                <a:latin typeface="Helvetica"/>
                <a:cs typeface="Helvetica"/>
              </a:rPr>
              <a:t>Calibration Target Paint Reflectance</a:t>
            </a:r>
            <a:endParaRPr lang="en-US" dirty="0">
              <a:latin typeface="Helvetica"/>
              <a:cs typeface="Helvetica"/>
            </a:endParaRPr>
          </a:p>
          <a:p>
            <a:pPr lvl="1"/>
            <a:r>
              <a:rPr lang="en-US" dirty="0" smtClean="0">
                <a:latin typeface="Helvetica"/>
                <a:cs typeface="Helvetica"/>
              </a:rPr>
              <a:t>Light, Land: 60%</a:t>
            </a:r>
          </a:p>
          <a:p>
            <a:pPr lvl="1"/>
            <a:r>
              <a:rPr lang="en-US" b="1" dirty="0" smtClean="0">
                <a:latin typeface="Helvetica"/>
                <a:cs typeface="Helvetica"/>
              </a:rPr>
              <a:t>Light, Water: 16%</a:t>
            </a:r>
          </a:p>
          <a:p>
            <a:pPr lvl="1"/>
            <a:r>
              <a:rPr lang="en-US" dirty="0" smtClean="0">
                <a:latin typeface="Helvetica"/>
                <a:cs typeface="Helvetica"/>
              </a:rPr>
              <a:t>Dark: 0%</a:t>
            </a:r>
          </a:p>
          <a:p>
            <a:pPr marL="0" indent="0">
              <a:buNone/>
            </a:pPr>
            <a:endParaRPr lang="en-US" dirty="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098" y="2116667"/>
            <a:ext cx="5610589" cy="4445000"/>
          </a:xfrm>
          <a:prstGeom prst="rect">
            <a:avLst/>
          </a:prstGeom>
        </p:spPr>
      </p:pic>
      <p:sp>
        <p:nvSpPr>
          <p:cNvPr id="5" name="Slide Number Placeholder 4"/>
          <p:cNvSpPr>
            <a:spLocks noGrp="1"/>
          </p:cNvSpPr>
          <p:nvPr>
            <p:ph type="sldNum" sz="quarter" idx="12"/>
          </p:nvPr>
        </p:nvSpPr>
        <p:spPr/>
        <p:txBody>
          <a:bodyPr/>
          <a:lstStyle/>
          <a:p>
            <a:fld id="{9C7F46FC-1B6D-154D-835E-502A01303893}" type="slidenum">
              <a:rPr lang="en-US" smtClean="0"/>
              <a:t>22</a:t>
            </a:fld>
            <a:endParaRPr lang="en-US"/>
          </a:p>
        </p:txBody>
      </p:sp>
    </p:spTree>
    <p:extLst>
      <p:ext uri="{BB962C8B-B14F-4D97-AF65-F5344CB8AC3E}">
        <p14:creationId xmlns:p14="http://schemas.microsoft.com/office/powerpoint/2010/main" val="3263804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13" name="Content Placeholder 2"/>
          <p:cNvSpPr>
            <a:spLocks noGrp="1"/>
          </p:cNvSpPr>
          <p:nvPr>
            <p:ph idx="1"/>
          </p:nvPr>
        </p:nvSpPr>
        <p:spPr>
          <a:xfrm>
            <a:off x="457200" y="1600200"/>
            <a:ext cx="8229600" cy="1659467"/>
          </a:xfrm>
        </p:spPr>
        <p:txBody>
          <a:bodyPr>
            <a:normAutofit/>
          </a:bodyPr>
          <a:lstStyle/>
          <a:p>
            <a:pPr marL="0" indent="0">
              <a:buNone/>
            </a:pPr>
            <a:r>
              <a:rPr lang="en-US" dirty="0" smtClean="0">
                <a:latin typeface="Helvetica"/>
                <a:cs typeface="Helvetica"/>
              </a:rPr>
              <a:t>Calibration Target Paint Reflectance</a:t>
            </a:r>
            <a:endParaRPr lang="en-US" dirty="0">
              <a:latin typeface="Helvetica"/>
              <a:cs typeface="Helvetica"/>
            </a:endParaRPr>
          </a:p>
          <a:p>
            <a:pPr lvl="1"/>
            <a:r>
              <a:rPr lang="en-US" b="1" dirty="0" smtClean="0">
                <a:latin typeface="Helvetica"/>
                <a:cs typeface="Helvetica"/>
              </a:rPr>
              <a:t>Light, Land: 60%</a:t>
            </a:r>
          </a:p>
          <a:p>
            <a:pPr lvl="1"/>
            <a:r>
              <a:rPr lang="en-US" dirty="0" smtClean="0">
                <a:latin typeface="Helvetica"/>
                <a:cs typeface="Helvetica"/>
              </a:rPr>
              <a:t>Light, Water: 16%</a:t>
            </a:r>
          </a:p>
          <a:p>
            <a:pPr lvl="1"/>
            <a:r>
              <a:rPr lang="en-US" dirty="0" smtClean="0">
                <a:latin typeface="Helvetica"/>
                <a:cs typeface="Helvetica"/>
              </a:rPr>
              <a:t>Dark: 0%</a:t>
            </a:r>
          </a:p>
          <a:p>
            <a:pPr marL="0" indent="0">
              <a:buNone/>
            </a:pPr>
            <a:endParaRPr lang="en-US" dirty="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098" y="2116667"/>
            <a:ext cx="5610589" cy="4445000"/>
          </a:xfrm>
          <a:prstGeom prst="rect">
            <a:avLst/>
          </a:prstGeom>
        </p:spPr>
      </p:pic>
      <p:sp>
        <p:nvSpPr>
          <p:cNvPr id="5" name="Slide Number Placeholder 4"/>
          <p:cNvSpPr>
            <a:spLocks noGrp="1"/>
          </p:cNvSpPr>
          <p:nvPr>
            <p:ph type="sldNum" sz="quarter" idx="12"/>
          </p:nvPr>
        </p:nvSpPr>
        <p:spPr/>
        <p:txBody>
          <a:bodyPr/>
          <a:lstStyle/>
          <a:p>
            <a:fld id="{9C7F46FC-1B6D-154D-835E-502A01303893}" type="slidenum">
              <a:rPr lang="en-US" smtClean="0"/>
              <a:t>23</a:t>
            </a:fld>
            <a:endParaRPr lang="en-US"/>
          </a:p>
        </p:txBody>
      </p:sp>
    </p:spTree>
    <p:extLst>
      <p:ext uri="{BB962C8B-B14F-4D97-AF65-F5344CB8AC3E}">
        <p14:creationId xmlns:p14="http://schemas.microsoft.com/office/powerpoint/2010/main" val="3263804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7" name="Rectangle 6"/>
          <p:cNvSpPr/>
          <p:nvPr/>
        </p:nvSpPr>
        <p:spPr>
          <a:xfrm>
            <a:off x="737193" y="1734446"/>
            <a:ext cx="3538474" cy="738664"/>
          </a:xfrm>
          <a:prstGeom prst="rect">
            <a:avLst/>
          </a:prstGeom>
        </p:spPr>
        <p:txBody>
          <a:bodyPr wrap="square">
            <a:spAutoFit/>
          </a:bodyPr>
          <a:lstStyle/>
          <a:p>
            <a:r>
              <a:rPr lang="en-US" sz="2400" dirty="0" smtClean="0">
                <a:latin typeface="Helvetica"/>
                <a:cs typeface="Helvetica"/>
              </a:rPr>
              <a:t>Hardware prep</a:t>
            </a:r>
          </a:p>
          <a:p>
            <a:pPr marL="285750" indent="-285750">
              <a:buFont typeface="Arial"/>
              <a:buChar char="•"/>
            </a:pPr>
            <a:r>
              <a:rPr lang="en-US" dirty="0" err="1" smtClean="0"/>
              <a:t>Tetracam</a:t>
            </a:r>
            <a:r>
              <a:rPr lang="en-US" dirty="0" smtClean="0"/>
              <a:t> tripod mount </a:t>
            </a:r>
          </a:p>
        </p:txBody>
      </p:sp>
      <p:pic>
        <p:nvPicPr>
          <p:cNvPr id="8" name="Picture 7" descr="IMG_27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1214" y="3101155"/>
            <a:ext cx="3827312" cy="2870484"/>
          </a:xfrm>
          <a:prstGeom prst="rect">
            <a:avLst/>
          </a:prstGeom>
        </p:spPr>
      </p:pic>
      <p:pic>
        <p:nvPicPr>
          <p:cNvPr id="9" name="Picture 8" descr="IMG_2719.JPG"/>
          <p:cNvPicPr>
            <a:picLocks noChangeAspect="1"/>
          </p:cNvPicPr>
          <p:nvPr/>
        </p:nvPicPr>
        <p:blipFill rotWithShape="1">
          <a:blip r:embed="rId3">
            <a:extLst>
              <a:ext uri="{28A0092B-C50C-407E-A947-70E740481C1C}">
                <a14:useLocalDpi xmlns:a14="http://schemas.microsoft.com/office/drawing/2010/main" val="0"/>
              </a:ext>
            </a:extLst>
          </a:blip>
          <a:srcRect b="18930"/>
          <a:stretch/>
        </p:blipFill>
        <p:spPr>
          <a:xfrm rot="5400000">
            <a:off x="2577587" y="3372840"/>
            <a:ext cx="3827313" cy="2327118"/>
          </a:xfrm>
          <a:prstGeom prst="rect">
            <a:avLst/>
          </a:prstGeom>
        </p:spPr>
      </p:pic>
      <p:pic>
        <p:nvPicPr>
          <p:cNvPr id="10" name="Picture 9" descr="IMG_2721.JPG"/>
          <p:cNvPicPr>
            <a:picLocks noChangeAspect="1"/>
          </p:cNvPicPr>
          <p:nvPr/>
        </p:nvPicPr>
        <p:blipFill rotWithShape="1">
          <a:blip r:embed="rId4">
            <a:extLst>
              <a:ext uri="{28A0092B-C50C-407E-A947-70E740481C1C}">
                <a14:useLocalDpi xmlns:a14="http://schemas.microsoft.com/office/drawing/2010/main" val="0"/>
              </a:ext>
            </a:extLst>
          </a:blip>
          <a:srcRect t="14632" r="17359"/>
          <a:stretch/>
        </p:blipFill>
        <p:spPr>
          <a:xfrm>
            <a:off x="6010376" y="3401157"/>
            <a:ext cx="2696802" cy="2089341"/>
          </a:xfrm>
          <a:prstGeom prst="rect">
            <a:avLst/>
          </a:prstGeom>
        </p:spPr>
      </p:pic>
      <p:sp>
        <p:nvSpPr>
          <p:cNvPr id="3" name="Rectangle 2"/>
          <p:cNvSpPr/>
          <p:nvPr/>
        </p:nvSpPr>
        <p:spPr>
          <a:xfrm>
            <a:off x="6010376" y="3401157"/>
            <a:ext cx="2676424" cy="2089341"/>
          </a:xfrm>
          <a:prstGeom prst="rect">
            <a:avLst/>
          </a:prstGeom>
          <a:noFill/>
          <a:ln w="762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34442" y="3934557"/>
            <a:ext cx="864558" cy="411665"/>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4699000" y="3401157"/>
            <a:ext cx="1311376" cy="533400"/>
          </a:xfrm>
          <a:prstGeom prst="line">
            <a:avLst/>
          </a:prstGeom>
          <a:ln>
            <a:solidFill>
              <a:srgbClr val="D2533C"/>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699000" y="4353657"/>
            <a:ext cx="1311376" cy="1136841"/>
          </a:xfrm>
          <a:prstGeom prst="line">
            <a:avLst/>
          </a:prstGeom>
          <a:ln>
            <a:solidFill>
              <a:srgbClr val="D2533C"/>
            </a:solidFill>
          </a:ln>
        </p:spPr>
        <p:style>
          <a:lnRef idx="2">
            <a:schemeClr val="accent1"/>
          </a:lnRef>
          <a:fillRef idx="0">
            <a:schemeClr val="accent1"/>
          </a:fillRef>
          <a:effectRef idx="1">
            <a:schemeClr val="accent1"/>
          </a:effectRef>
          <a:fontRef idx="minor">
            <a:schemeClr val="tx1"/>
          </a:fontRef>
        </p:style>
      </p:cxnSp>
      <p:sp>
        <p:nvSpPr>
          <p:cNvPr id="20" name="Slide Number Placeholder 19"/>
          <p:cNvSpPr>
            <a:spLocks noGrp="1"/>
          </p:cNvSpPr>
          <p:nvPr>
            <p:ph type="sldNum" sz="quarter" idx="12"/>
          </p:nvPr>
        </p:nvSpPr>
        <p:spPr/>
        <p:txBody>
          <a:bodyPr/>
          <a:lstStyle/>
          <a:p>
            <a:fld id="{9C7F46FC-1B6D-154D-835E-502A01303893}" type="slidenum">
              <a:rPr lang="en-US" smtClean="0"/>
              <a:t>24</a:t>
            </a:fld>
            <a:endParaRPr lang="en-US"/>
          </a:p>
        </p:txBody>
      </p:sp>
    </p:spTree>
    <p:extLst>
      <p:ext uri="{BB962C8B-B14F-4D97-AF65-F5344CB8AC3E}">
        <p14:creationId xmlns:p14="http://schemas.microsoft.com/office/powerpoint/2010/main" val="3723264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7" name="Rectangle 6"/>
          <p:cNvSpPr/>
          <p:nvPr/>
        </p:nvSpPr>
        <p:spPr>
          <a:xfrm>
            <a:off x="737192" y="1734446"/>
            <a:ext cx="7588364" cy="1015663"/>
          </a:xfrm>
          <a:prstGeom prst="rect">
            <a:avLst/>
          </a:prstGeom>
        </p:spPr>
        <p:txBody>
          <a:bodyPr wrap="square">
            <a:spAutoFit/>
          </a:bodyPr>
          <a:lstStyle/>
          <a:p>
            <a:r>
              <a:rPr lang="en-US" sz="2400" dirty="0" smtClean="0">
                <a:latin typeface="Helvetica"/>
                <a:cs typeface="Helvetica"/>
              </a:rPr>
              <a:t>Hardware prep</a:t>
            </a:r>
          </a:p>
          <a:p>
            <a:pPr marL="285750" indent="-285750">
              <a:buFont typeface="Arial"/>
              <a:buChar char="•"/>
            </a:pPr>
            <a:r>
              <a:rPr lang="en-US" dirty="0" smtClean="0"/>
              <a:t>6 wooden calibration targets, painted, with tripod mounts</a:t>
            </a:r>
          </a:p>
          <a:p>
            <a:pPr marL="285750" indent="-285750">
              <a:buFont typeface="Arial"/>
              <a:buChar char="•"/>
            </a:pPr>
            <a:r>
              <a:rPr lang="en-US" dirty="0" smtClean="0"/>
              <a:t>Exposure target</a:t>
            </a:r>
          </a:p>
        </p:txBody>
      </p:sp>
      <p:pic>
        <p:nvPicPr>
          <p:cNvPr id="5" name="Picture 4" descr="IMG_287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07" y="2763431"/>
            <a:ext cx="3656335" cy="2742251"/>
          </a:xfrm>
          <a:prstGeom prst="rect">
            <a:avLst/>
          </a:prstGeom>
        </p:spPr>
      </p:pic>
      <p:pic>
        <p:nvPicPr>
          <p:cNvPr id="6" name="Picture 5" descr="IMG_287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630" y="4515936"/>
            <a:ext cx="3009413" cy="2257060"/>
          </a:xfrm>
          <a:prstGeom prst="rect">
            <a:avLst/>
          </a:prstGeom>
        </p:spPr>
      </p:pic>
      <p:pic>
        <p:nvPicPr>
          <p:cNvPr id="11" name="Picture 10" descr="IMG_288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284" y="2831544"/>
            <a:ext cx="3565516" cy="2674137"/>
          </a:xfrm>
          <a:prstGeom prst="rect">
            <a:avLst/>
          </a:prstGeom>
        </p:spPr>
      </p:pic>
      <p:sp>
        <p:nvSpPr>
          <p:cNvPr id="13" name="Rectangle 12"/>
          <p:cNvSpPr/>
          <p:nvPr/>
        </p:nvSpPr>
        <p:spPr>
          <a:xfrm>
            <a:off x="1139221" y="3722892"/>
            <a:ext cx="1584224" cy="665665"/>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815630" y="4516384"/>
            <a:ext cx="3036249" cy="2256612"/>
          </a:xfrm>
          <a:prstGeom prst="rect">
            <a:avLst/>
          </a:prstGeom>
          <a:noFill/>
          <a:ln w="762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flipV="1">
            <a:off x="1139220" y="4368841"/>
            <a:ext cx="676410" cy="147095"/>
          </a:xfrm>
          <a:prstGeom prst="line">
            <a:avLst/>
          </a:prstGeom>
          <a:ln>
            <a:solidFill>
              <a:srgbClr val="D2533C"/>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723445" y="4388557"/>
            <a:ext cx="2101598" cy="127379"/>
          </a:xfrm>
          <a:prstGeom prst="line">
            <a:avLst/>
          </a:prstGeom>
          <a:ln>
            <a:solidFill>
              <a:srgbClr val="D2533C"/>
            </a:solidFill>
          </a:ln>
        </p:spPr>
        <p:style>
          <a:lnRef idx="2">
            <a:schemeClr val="accent1"/>
          </a:lnRef>
          <a:fillRef idx="0">
            <a:schemeClr val="accent1"/>
          </a:fillRef>
          <a:effectRef idx="1">
            <a:schemeClr val="accent1"/>
          </a:effectRef>
          <a:fontRef idx="minor">
            <a:schemeClr val="tx1"/>
          </a:fontRef>
        </p:style>
      </p:cxnSp>
      <p:sp>
        <p:nvSpPr>
          <p:cNvPr id="21" name="Slide Number Placeholder 20"/>
          <p:cNvSpPr>
            <a:spLocks noGrp="1"/>
          </p:cNvSpPr>
          <p:nvPr>
            <p:ph type="sldNum" sz="quarter" idx="12"/>
          </p:nvPr>
        </p:nvSpPr>
        <p:spPr/>
        <p:txBody>
          <a:bodyPr/>
          <a:lstStyle/>
          <a:p>
            <a:fld id="{9C7F46FC-1B6D-154D-835E-502A01303893}" type="slidenum">
              <a:rPr lang="en-US" smtClean="0"/>
              <a:t>25</a:t>
            </a:fld>
            <a:endParaRPr lang="en-US"/>
          </a:p>
        </p:txBody>
      </p:sp>
    </p:spTree>
    <p:extLst>
      <p:ext uri="{BB962C8B-B14F-4D97-AF65-F5344CB8AC3E}">
        <p14:creationId xmlns:p14="http://schemas.microsoft.com/office/powerpoint/2010/main" val="1899521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p:txBody>
          <a:bodyPr>
            <a:normAutofit/>
          </a:bodyPr>
          <a:lstStyle/>
          <a:p>
            <a:r>
              <a:rPr lang="en-US" dirty="0" smtClean="0">
                <a:latin typeface="Helvetica"/>
                <a:cs typeface="Helvetica"/>
              </a:rPr>
              <a:t>Protocol for setting exposure</a:t>
            </a:r>
          </a:p>
          <a:p>
            <a:pPr lvl="1"/>
            <a:r>
              <a:rPr lang="en-US" dirty="0" smtClean="0">
                <a:latin typeface="Helvetica"/>
                <a:cs typeface="Helvetica"/>
              </a:rPr>
              <a:t>Need to manually set exposure time (microseconds)</a:t>
            </a:r>
          </a:p>
          <a:p>
            <a:pPr lvl="1"/>
            <a:r>
              <a:rPr lang="en-US" dirty="0" smtClean="0">
                <a:latin typeface="Helvetica"/>
                <a:cs typeface="Helvetica"/>
              </a:rPr>
              <a:t>Auto-exposure means imagery is not scientifically meaningful</a:t>
            </a:r>
          </a:p>
          <a:p>
            <a:pPr lvl="1"/>
            <a:endParaRPr lang="en-US" dirty="0">
              <a:latin typeface="Helvetica"/>
              <a:cs typeface="Helvetica"/>
            </a:endParaRPr>
          </a:p>
          <a:p>
            <a:pPr lvl="1"/>
            <a:endParaRPr lang="en-US" dirty="0" smtClean="0">
              <a:latin typeface="Helvetica"/>
              <a:cs typeface="Helvetica"/>
            </a:endParaRP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sp>
        <p:nvSpPr>
          <p:cNvPr id="5" name="Slide Number Placeholder 4"/>
          <p:cNvSpPr>
            <a:spLocks noGrp="1"/>
          </p:cNvSpPr>
          <p:nvPr>
            <p:ph type="sldNum" sz="quarter" idx="12"/>
          </p:nvPr>
        </p:nvSpPr>
        <p:spPr/>
        <p:txBody>
          <a:bodyPr/>
          <a:lstStyle/>
          <a:p>
            <a:fld id="{9C7F46FC-1B6D-154D-835E-502A01303893}" type="slidenum">
              <a:rPr lang="en-US" smtClean="0"/>
              <a:t>26</a:t>
            </a:fld>
            <a:endParaRPr lang="en-US"/>
          </a:p>
        </p:txBody>
      </p:sp>
    </p:spTree>
    <p:extLst>
      <p:ext uri="{BB962C8B-B14F-4D97-AF65-F5344CB8AC3E}">
        <p14:creationId xmlns:p14="http://schemas.microsoft.com/office/powerpoint/2010/main" val="121717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pic>
        <p:nvPicPr>
          <p:cNvPr id="11" name="Picture 10" descr="IMG_2854.JPG"/>
          <p:cNvPicPr>
            <a:picLocks noChangeAspect="1"/>
          </p:cNvPicPr>
          <p:nvPr/>
        </p:nvPicPr>
        <p:blipFill rotWithShape="1">
          <a:blip r:embed="rId2">
            <a:extLst>
              <a:ext uri="{28A0092B-C50C-407E-A947-70E740481C1C}">
                <a14:useLocalDpi xmlns:a14="http://schemas.microsoft.com/office/drawing/2010/main" val="0"/>
              </a:ext>
            </a:extLst>
          </a:blip>
          <a:srcRect l="3942" r="20941"/>
          <a:stretch/>
        </p:blipFill>
        <p:spPr>
          <a:xfrm>
            <a:off x="0" y="0"/>
            <a:ext cx="9144000" cy="6858000"/>
          </a:xfrm>
          <a:prstGeom prst="rect">
            <a:avLst/>
          </a:prstGeom>
        </p:spPr>
      </p:pic>
      <p:sp>
        <p:nvSpPr>
          <p:cNvPr id="13" name="Slide Number Placeholder 12"/>
          <p:cNvSpPr>
            <a:spLocks noGrp="1"/>
          </p:cNvSpPr>
          <p:nvPr>
            <p:ph type="sldNum" sz="quarter" idx="12"/>
          </p:nvPr>
        </p:nvSpPr>
        <p:spPr/>
        <p:txBody>
          <a:bodyPr/>
          <a:lstStyle/>
          <a:p>
            <a:fld id="{9C7F46FC-1B6D-154D-835E-502A01303893}" type="slidenum">
              <a:rPr lang="en-US" smtClean="0"/>
              <a:t>27</a:t>
            </a:fld>
            <a:endParaRPr lang="en-US"/>
          </a:p>
        </p:txBody>
      </p:sp>
    </p:spTree>
    <p:extLst>
      <p:ext uri="{BB962C8B-B14F-4D97-AF65-F5344CB8AC3E}">
        <p14:creationId xmlns:p14="http://schemas.microsoft.com/office/powerpoint/2010/main" val="4209375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roneSites.png"/>
          <p:cNvPicPr>
            <a:picLocks noGrp="1" noChangeAspect="1"/>
          </p:cNvPicPr>
          <p:nvPr>
            <p:ph idx="1"/>
          </p:nvPr>
        </p:nvPicPr>
        <p:blipFill>
          <a:blip r:embed="rId2">
            <a:extLst>
              <a:ext uri="{28A0092B-C50C-407E-A947-70E740481C1C}">
                <a14:useLocalDpi xmlns:a14="http://schemas.microsoft.com/office/drawing/2010/main" val="0"/>
              </a:ext>
            </a:extLst>
          </a:blip>
          <a:srcRect t="9898" b="9898"/>
          <a:stretch>
            <a:fillRect/>
          </a:stretch>
        </p:blipFill>
        <p:spPr>
          <a:xfrm>
            <a:off x="457200" y="1924754"/>
            <a:ext cx="8229600" cy="4876800"/>
          </a:xfrm>
        </p:spPr>
      </p:pic>
      <p:sp>
        <p:nvSpPr>
          <p:cNvPr id="4" name="Slide Number Placeholder 3"/>
          <p:cNvSpPr>
            <a:spLocks noGrp="1"/>
          </p:cNvSpPr>
          <p:nvPr>
            <p:ph type="sldNum" sz="quarter" idx="12"/>
          </p:nvPr>
        </p:nvSpPr>
        <p:spPr/>
        <p:txBody>
          <a:bodyPr/>
          <a:lstStyle/>
          <a:p>
            <a:fld id="{9C7F46FC-1B6D-154D-835E-502A01303893}" type="slidenum">
              <a:rPr lang="en-US" smtClean="0"/>
              <a:t>28</a:t>
            </a:fld>
            <a:endParaRPr lang="en-US"/>
          </a:p>
        </p:txBody>
      </p:sp>
      <p:sp>
        <p:nvSpPr>
          <p:cNvPr id="6" name="Content Placeholder 2"/>
          <p:cNvSpPr txBox="1">
            <a:spLocks/>
          </p:cNvSpPr>
          <p:nvPr/>
        </p:nvSpPr>
        <p:spPr>
          <a:xfrm>
            <a:off x="457200" y="1473200"/>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dirty="0" smtClean="0">
                <a:latin typeface="Helvetica"/>
                <a:cs typeface="Helvetica"/>
              </a:rPr>
              <a:t>Test Sites</a:t>
            </a: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7" name="Title 1"/>
          <p:cNvSpPr>
            <a:spLocks noGrp="1"/>
          </p:cNvSpPr>
          <p:nvPr>
            <p:ph type="title"/>
          </p:nvPr>
        </p:nvSpPr>
        <p:spPr>
          <a:xfrm>
            <a:off x="457200" y="533400"/>
            <a:ext cx="8229600" cy="990600"/>
          </a:xfrm>
        </p:spPr>
        <p:txBody>
          <a:bodyPr/>
          <a:lstStyle/>
          <a:p>
            <a:r>
              <a:rPr lang="en-US" dirty="0" smtClean="0"/>
              <a:t>The Progress</a:t>
            </a:r>
            <a:endParaRPr lang="en-US" dirty="0"/>
          </a:p>
        </p:txBody>
      </p:sp>
    </p:spTree>
    <p:extLst>
      <p:ext uri="{BB962C8B-B14F-4D97-AF65-F5344CB8AC3E}">
        <p14:creationId xmlns:p14="http://schemas.microsoft.com/office/powerpoint/2010/main" val="3520329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pic>
        <p:nvPicPr>
          <p:cNvPr id="10" name="Picture 9" descr="IMG_289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sz="quarter" idx="12"/>
          </p:nvPr>
        </p:nvSpPr>
        <p:spPr/>
        <p:txBody>
          <a:bodyPr/>
          <a:lstStyle/>
          <a:p>
            <a:fld id="{9C7F46FC-1B6D-154D-835E-502A01303893}" type="slidenum">
              <a:rPr lang="en-US" smtClean="0"/>
              <a:t>29</a:t>
            </a:fld>
            <a:endParaRPr lang="en-US"/>
          </a:p>
        </p:txBody>
      </p:sp>
    </p:spTree>
    <p:extLst>
      <p:ext uri="{BB962C8B-B14F-4D97-AF65-F5344CB8AC3E}">
        <p14:creationId xmlns:p14="http://schemas.microsoft.com/office/powerpoint/2010/main" val="1111934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Purpose</a:t>
            </a:r>
            <a:endParaRPr lang="en-US" dirty="0"/>
          </a:p>
        </p:txBody>
      </p:sp>
      <p:pic>
        <p:nvPicPr>
          <p:cNvPr id="4" name="Content Placeholder 3" descr="rochester_final_state_approved.pdf"/>
          <p:cNvPicPr>
            <a:picLocks noGrp="1" noChangeAspect="1"/>
          </p:cNvPicPr>
          <p:nvPr>
            <p:ph idx="1"/>
          </p:nvPr>
        </p:nvPicPr>
        <p:blipFill rotWithShape="1">
          <a:blip r:embed="rId3" cstate="print">
            <a:alphaModFix/>
            <a:extLst>
              <a:ext uri="{28A0092B-C50C-407E-A947-70E740481C1C}">
                <a14:useLocalDpi xmlns:a14="http://schemas.microsoft.com/office/drawing/2010/main"/>
              </a:ext>
            </a:extLst>
          </a:blip>
          <a:srcRect t="4209" b="4209"/>
          <a:stretch/>
        </p:blipFill>
        <p:spPr>
          <a:xfrm>
            <a:off x="457200" y="1713089"/>
            <a:ext cx="8229600" cy="4876800"/>
          </a:xfrm>
          <a:prstGeom prst="rect">
            <a:avLst/>
          </a:prstGeom>
        </p:spPr>
      </p:pic>
      <p:sp>
        <p:nvSpPr>
          <p:cNvPr id="6" name="Slide Number Placeholder 5"/>
          <p:cNvSpPr>
            <a:spLocks noGrp="1"/>
          </p:cNvSpPr>
          <p:nvPr>
            <p:ph type="sldNum" sz="quarter" idx="12"/>
          </p:nvPr>
        </p:nvSpPr>
        <p:spPr/>
        <p:txBody>
          <a:bodyPr/>
          <a:lstStyle/>
          <a:p>
            <a:fld id="{9C7F46FC-1B6D-154D-835E-502A01303893}" type="slidenum">
              <a:rPr lang="en-US" smtClean="0"/>
              <a:t>3</a:t>
            </a:fld>
            <a:endParaRPr lang="en-US"/>
          </a:p>
        </p:txBody>
      </p:sp>
    </p:spTree>
    <p:extLst>
      <p:ext uri="{BB962C8B-B14F-4D97-AF65-F5344CB8AC3E}">
        <p14:creationId xmlns:p14="http://schemas.microsoft.com/office/powerpoint/2010/main" val="3634198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p:txBody>
          <a:bodyPr>
            <a:normAutofit/>
          </a:bodyPr>
          <a:lstStyle/>
          <a:p>
            <a:pPr marL="0" indent="0" algn="ctr">
              <a:buNone/>
            </a:pPr>
            <a:r>
              <a:rPr lang="en-US" dirty="0" smtClean="0">
                <a:latin typeface="Helvetica"/>
                <a:cs typeface="Helvetica"/>
              </a:rPr>
              <a:t>Spreading Wings S900 drone</a:t>
            </a: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pic>
        <p:nvPicPr>
          <p:cNvPr id="3" name="Picture 2"/>
          <p:cNvPicPr>
            <a:picLocks noChangeAspect="1"/>
          </p:cNvPicPr>
          <p:nvPr/>
        </p:nvPicPr>
        <p:blipFill rotWithShape="1">
          <a:blip r:embed="rId2"/>
          <a:srcRect l="5242" r="7321"/>
          <a:stretch/>
        </p:blipFill>
        <p:spPr>
          <a:xfrm>
            <a:off x="1933222" y="2717006"/>
            <a:ext cx="5271911" cy="3378995"/>
          </a:xfrm>
          <a:prstGeom prst="rect">
            <a:avLst/>
          </a:prstGeom>
        </p:spPr>
      </p:pic>
      <p:sp>
        <p:nvSpPr>
          <p:cNvPr id="7" name="Content Placeholder 2"/>
          <p:cNvSpPr txBox="1">
            <a:spLocks/>
          </p:cNvSpPr>
          <p:nvPr/>
        </p:nvSpPr>
        <p:spPr>
          <a:xfrm>
            <a:off x="2616200" y="2110228"/>
            <a:ext cx="4721578" cy="3632994"/>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latin typeface="Helvetica"/>
                <a:cs typeface="Helvetica"/>
              </a:rPr>
              <a:t>Max flight time: 22 minutes</a:t>
            </a:r>
          </a:p>
          <a:p>
            <a:pPr lvl="1"/>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p:txBody>
      </p:sp>
      <p:sp>
        <p:nvSpPr>
          <p:cNvPr id="8" name="Slide Number Placeholder 7"/>
          <p:cNvSpPr>
            <a:spLocks noGrp="1"/>
          </p:cNvSpPr>
          <p:nvPr>
            <p:ph type="sldNum" sz="quarter" idx="12"/>
          </p:nvPr>
        </p:nvSpPr>
        <p:spPr/>
        <p:txBody>
          <a:bodyPr/>
          <a:lstStyle/>
          <a:p>
            <a:fld id="{9C7F46FC-1B6D-154D-835E-502A01303893}" type="slidenum">
              <a:rPr lang="en-US" smtClean="0"/>
              <a:t>30</a:t>
            </a:fld>
            <a:endParaRPr lang="en-US"/>
          </a:p>
        </p:txBody>
      </p:sp>
    </p:spTree>
    <p:extLst>
      <p:ext uri="{BB962C8B-B14F-4D97-AF65-F5344CB8AC3E}">
        <p14:creationId xmlns:p14="http://schemas.microsoft.com/office/powerpoint/2010/main" val="2693982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p:txBody>
          <a:bodyPr>
            <a:normAutofit/>
          </a:bodyPr>
          <a:lstStyle/>
          <a:p>
            <a:pPr marL="0" indent="0" algn="ctr">
              <a:buNone/>
            </a:pPr>
            <a:r>
              <a:rPr lang="en-US" dirty="0" smtClean="0">
                <a:latin typeface="Helvetica"/>
                <a:cs typeface="Helvetica"/>
              </a:rPr>
              <a:t>Test Flight and Initial Aerial Capture</a:t>
            </a: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pic>
        <p:nvPicPr>
          <p:cNvPr id="6" name="Picture 5" descr="IMG_289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482" y="2116667"/>
            <a:ext cx="5964296" cy="4473222"/>
          </a:xfrm>
          <a:prstGeom prst="rect">
            <a:avLst/>
          </a:prstGeom>
        </p:spPr>
      </p:pic>
      <p:sp>
        <p:nvSpPr>
          <p:cNvPr id="5" name="Slide Number Placeholder 4"/>
          <p:cNvSpPr>
            <a:spLocks noGrp="1"/>
          </p:cNvSpPr>
          <p:nvPr>
            <p:ph type="sldNum" sz="quarter" idx="12"/>
          </p:nvPr>
        </p:nvSpPr>
        <p:spPr/>
        <p:txBody>
          <a:bodyPr/>
          <a:lstStyle/>
          <a:p>
            <a:fld id="{9C7F46FC-1B6D-154D-835E-502A01303893}" type="slidenum">
              <a:rPr lang="en-US" smtClean="0"/>
              <a:t>31</a:t>
            </a:fld>
            <a:endParaRPr lang="en-US"/>
          </a:p>
        </p:txBody>
      </p:sp>
    </p:spTree>
    <p:extLst>
      <p:ext uri="{BB962C8B-B14F-4D97-AF65-F5344CB8AC3E}">
        <p14:creationId xmlns:p14="http://schemas.microsoft.com/office/powerpoint/2010/main" val="4840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p:txBody>
          <a:bodyPr>
            <a:normAutofit/>
          </a:bodyPr>
          <a:lstStyle/>
          <a:p>
            <a:pPr marL="0" indent="0" algn="ctr">
              <a:buNone/>
            </a:pPr>
            <a:r>
              <a:rPr lang="en-US" dirty="0" smtClean="0">
                <a:latin typeface="Helvetica"/>
                <a:cs typeface="Helvetica"/>
              </a:rPr>
              <a:t>Setting up Calibration Targets</a:t>
            </a: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482" y="2116667"/>
            <a:ext cx="5964296" cy="4473222"/>
          </a:xfrm>
          <a:prstGeom prst="rect">
            <a:avLst/>
          </a:prstGeom>
        </p:spPr>
      </p:pic>
      <p:sp>
        <p:nvSpPr>
          <p:cNvPr id="5" name="Slide Number Placeholder 4"/>
          <p:cNvSpPr>
            <a:spLocks noGrp="1"/>
          </p:cNvSpPr>
          <p:nvPr>
            <p:ph type="sldNum" sz="quarter" idx="12"/>
          </p:nvPr>
        </p:nvSpPr>
        <p:spPr/>
        <p:txBody>
          <a:bodyPr/>
          <a:lstStyle/>
          <a:p>
            <a:fld id="{9C7F46FC-1B6D-154D-835E-502A01303893}" type="slidenum">
              <a:rPr lang="en-US" smtClean="0"/>
              <a:t>32</a:t>
            </a:fld>
            <a:endParaRPr lang="en-US"/>
          </a:p>
        </p:txBody>
      </p:sp>
    </p:spTree>
    <p:extLst>
      <p:ext uri="{BB962C8B-B14F-4D97-AF65-F5344CB8AC3E}">
        <p14:creationId xmlns:p14="http://schemas.microsoft.com/office/powerpoint/2010/main" val="2709785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5637.JPG"/>
          <p:cNvPicPr>
            <a:picLocks noChangeAspect="1"/>
          </p:cNvPicPr>
          <p:nvPr/>
        </p:nvPicPr>
        <p:blipFill rotWithShape="1">
          <a:blip r:embed="rId2">
            <a:extLst>
              <a:ext uri="{28A0092B-C50C-407E-A947-70E740481C1C}">
                <a14:useLocalDpi xmlns:a14="http://schemas.microsoft.com/office/drawing/2010/main" val="0"/>
              </a:ext>
            </a:extLst>
          </a:blip>
          <a:srcRect t="1" b="11224"/>
          <a:stretch/>
        </p:blipFill>
        <p:spPr>
          <a:xfrm>
            <a:off x="4590814" y="2116668"/>
            <a:ext cx="3687701" cy="2455335"/>
          </a:xfrm>
          <a:prstGeom prst="rect">
            <a:avLst/>
          </a:prstGeom>
        </p:spPr>
      </p:pic>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a:xfrm>
            <a:off x="457200" y="1600200"/>
            <a:ext cx="8229600" cy="756356"/>
          </a:xfrm>
        </p:spPr>
        <p:txBody>
          <a:bodyPr>
            <a:normAutofit/>
          </a:bodyPr>
          <a:lstStyle/>
          <a:p>
            <a:pPr marL="0" indent="0" algn="ctr">
              <a:buNone/>
            </a:pPr>
            <a:r>
              <a:rPr lang="en-US" dirty="0" smtClean="0">
                <a:latin typeface="Helvetica"/>
                <a:cs typeface="Helvetica"/>
              </a:rPr>
              <a:t>Setting Exposure</a:t>
            </a:r>
          </a:p>
          <a:p>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pic>
        <p:nvPicPr>
          <p:cNvPr id="5" name="Picture 4" descr="IMG_2898.JPG"/>
          <p:cNvPicPr>
            <a:picLocks noChangeAspect="1"/>
          </p:cNvPicPr>
          <p:nvPr/>
        </p:nvPicPr>
        <p:blipFill rotWithShape="1">
          <a:blip r:embed="rId3">
            <a:extLst>
              <a:ext uri="{28A0092B-C50C-407E-A947-70E740481C1C}">
                <a14:useLocalDpi xmlns:a14="http://schemas.microsoft.com/office/drawing/2010/main" val="0"/>
              </a:ext>
            </a:extLst>
          </a:blip>
          <a:srcRect t="8163" b="3062"/>
          <a:stretch/>
        </p:blipFill>
        <p:spPr>
          <a:xfrm>
            <a:off x="917223" y="2116668"/>
            <a:ext cx="3687702" cy="2455335"/>
          </a:xfrm>
          <a:prstGeom prst="rect">
            <a:avLst/>
          </a:prstGeom>
        </p:spPr>
      </p:pic>
      <p:pic>
        <p:nvPicPr>
          <p:cNvPr id="7" name="Picture 6" descr="IMG_2897.JPG"/>
          <p:cNvPicPr>
            <a:picLocks noChangeAspect="1"/>
          </p:cNvPicPr>
          <p:nvPr/>
        </p:nvPicPr>
        <p:blipFill rotWithShape="1">
          <a:blip r:embed="rId4">
            <a:extLst>
              <a:ext uri="{28A0092B-C50C-407E-A947-70E740481C1C}">
                <a14:useLocalDpi xmlns:a14="http://schemas.microsoft.com/office/drawing/2010/main" val="0"/>
              </a:ext>
            </a:extLst>
          </a:blip>
          <a:srcRect b="19388"/>
          <a:stretch/>
        </p:blipFill>
        <p:spPr>
          <a:xfrm>
            <a:off x="2761074" y="4572003"/>
            <a:ext cx="3687702" cy="2229554"/>
          </a:xfrm>
          <a:prstGeom prst="rect">
            <a:avLst/>
          </a:prstGeom>
        </p:spPr>
      </p:pic>
      <p:sp>
        <p:nvSpPr>
          <p:cNvPr id="9" name="Slide Number Placeholder 8"/>
          <p:cNvSpPr>
            <a:spLocks noGrp="1"/>
          </p:cNvSpPr>
          <p:nvPr>
            <p:ph type="sldNum" sz="quarter" idx="12"/>
          </p:nvPr>
        </p:nvSpPr>
        <p:spPr/>
        <p:txBody>
          <a:bodyPr/>
          <a:lstStyle/>
          <a:p>
            <a:fld id="{9C7F46FC-1B6D-154D-835E-502A01303893}" type="slidenum">
              <a:rPr lang="en-US" smtClean="0"/>
              <a:t>33</a:t>
            </a:fld>
            <a:endParaRPr lang="en-US"/>
          </a:p>
        </p:txBody>
      </p:sp>
    </p:spTree>
    <p:extLst>
      <p:ext uri="{BB962C8B-B14F-4D97-AF65-F5344CB8AC3E}">
        <p14:creationId xmlns:p14="http://schemas.microsoft.com/office/powerpoint/2010/main" val="3366538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a:xfrm>
            <a:off x="457200" y="1600200"/>
            <a:ext cx="8229600" cy="756356"/>
          </a:xfrm>
        </p:spPr>
        <p:txBody>
          <a:bodyPr>
            <a:normAutofit/>
          </a:bodyPr>
          <a:lstStyle/>
          <a:p>
            <a:pPr marL="0" indent="0" algn="ctr">
              <a:buNone/>
            </a:pPr>
            <a:r>
              <a:rPr lang="en-US" dirty="0" smtClean="0">
                <a:latin typeface="Helvetica"/>
                <a:cs typeface="Helvetica"/>
              </a:rPr>
              <a:t>Flight over </a:t>
            </a:r>
            <a:r>
              <a:rPr lang="fr-FR" dirty="0" err="1">
                <a:latin typeface="Helvetica"/>
                <a:cs typeface="Helvetica"/>
              </a:rPr>
              <a:t>Maier’s</a:t>
            </a:r>
            <a:r>
              <a:rPr lang="fr-FR" dirty="0">
                <a:latin typeface="Helvetica"/>
                <a:cs typeface="Helvetica"/>
              </a:rPr>
              <a:t> </a:t>
            </a:r>
            <a:r>
              <a:rPr lang="fr-FR" dirty="0" err="1" smtClean="0">
                <a:latin typeface="Helvetica"/>
                <a:cs typeface="Helvetica"/>
              </a:rPr>
              <a:t>Farm</a:t>
            </a:r>
            <a:r>
              <a:rPr lang="fr-FR" dirty="0" smtClean="0">
                <a:latin typeface="Helvetica"/>
                <a:cs typeface="Helvetica"/>
              </a:rPr>
              <a:t> </a:t>
            </a:r>
            <a:r>
              <a:rPr lang="en-US" dirty="0" smtClean="0">
                <a:latin typeface="Helvetica"/>
                <a:cs typeface="Helvetica"/>
              </a:rPr>
              <a:t>Soybean Field</a:t>
            </a:r>
          </a:p>
          <a:p>
            <a:endParaRPr lang="en-US" dirty="0" smtClean="0">
              <a:latin typeface="Helvetica"/>
              <a:cs typeface="Helvetica"/>
            </a:endParaRPr>
          </a:p>
          <a:p>
            <a:pPr marL="0" indent="0">
              <a:buNone/>
            </a:pPr>
            <a:endParaRPr lang="en-US" dirty="0" smtClean="0">
              <a:latin typeface="Helvetica"/>
              <a:cs typeface="Helvetica"/>
            </a:endParaRPr>
          </a:p>
          <a:p>
            <a:pPr marL="0" indent="0">
              <a:buNone/>
            </a:pPr>
            <a:endParaRPr lang="en-US" dirty="0" smtClean="0">
              <a:latin typeface="Helvetica"/>
              <a:cs typeface="Helvetica"/>
            </a:endParaRPr>
          </a:p>
        </p:txBody>
      </p:sp>
      <p:pic>
        <p:nvPicPr>
          <p:cNvPr id="8" name="Picture 7" descr="IMG_2902.JPG"/>
          <p:cNvPicPr>
            <a:picLocks noChangeAspect="1"/>
          </p:cNvPicPr>
          <p:nvPr/>
        </p:nvPicPr>
        <p:blipFill rotWithShape="1">
          <a:blip r:embed="rId2">
            <a:extLst>
              <a:ext uri="{28A0092B-C50C-407E-A947-70E740481C1C}">
                <a14:useLocalDpi xmlns:a14="http://schemas.microsoft.com/office/drawing/2010/main" val="0"/>
              </a:ext>
            </a:extLst>
          </a:blip>
          <a:srcRect r="16811"/>
          <a:stretch/>
        </p:blipFill>
        <p:spPr>
          <a:xfrm>
            <a:off x="1533406" y="2525888"/>
            <a:ext cx="3631261" cy="3273778"/>
          </a:xfrm>
          <a:prstGeom prst="rect">
            <a:avLst/>
          </a:prstGeom>
        </p:spPr>
      </p:pic>
      <p:pic>
        <p:nvPicPr>
          <p:cNvPr id="9" name="Picture 8" descr="IMG_290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755445" y="2935110"/>
            <a:ext cx="3273778" cy="2455334"/>
          </a:xfrm>
          <a:prstGeom prst="rect">
            <a:avLst/>
          </a:prstGeom>
        </p:spPr>
      </p:pic>
      <p:sp>
        <p:nvSpPr>
          <p:cNvPr id="11" name="Slide Number Placeholder 10"/>
          <p:cNvSpPr>
            <a:spLocks noGrp="1"/>
          </p:cNvSpPr>
          <p:nvPr>
            <p:ph type="sldNum" sz="quarter" idx="12"/>
          </p:nvPr>
        </p:nvSpPr>
        <p:spPr/>
        <p:txBody>
          <a:bodyPr/>
          <a:lstStyle/>
          <a:p>
            <a:fld id="{9C7F46FC-1B6D-154D-835E-502A01303893}" type="slidenum">
              <a:rPr lang="en-US" smtClean="0"/>
              <a:t>34</a:t>
            </a:fld>
            <a:endParaRPr lang="en-US"/>
          </a:p>
        </p:txBody>
      </p:sp>
    </p:spTree>
    <p:extLst>
      <p:ext uri="{BB962C8B-B14F-4D97-AF65-F5344CB8AC3E}">
        <p14:creationId xmlns:p14="http://schemas.microsoft.com/office/powerpoint/2010/main" val="46405958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a:xfrm>
            <a:off x="457200" y="1600200"/>
            <a:ext cx="8229600" cy="756356"/>
          </a:xfrm>
        </p:spPr>
        <p:txBody>
          <a:bodyPr>
            <a:normAutofit/>
          </a:bodyPr>
          <a:lstStyle/>
          <a:p>
            <a:pPr marL="0" indent="0" algn="ctr">
              <a:buNone/>
            </a:pPr>
            <a:r>
              <a:rPr lang="en-US" dirty="0" smtClean="0">
                <a:latin typeface="Helvetica"/>
                <a:cs typeface="Helvetica"/>
              </a:rPr>
              <a:t>Imaging Long Pond</a:t>
            </a:r>
          </a:p>
          <a:p>
            <a:endParaRPr lang="en-US" dirty="0" smtClean="0">
              <a:latin typeface="Helvetica"/>
              <a:cs typeface="Helvetica"/>
            </a:endParaRPr>
          </a:p>
          <a:p>
            <a:pPr marL="0" indent="0">
              <a:buNone/>
            </a:pPr>
            <a:endParaRPr lang="en-US" dirty="0" smtClean="0">
              <a:latin typeface="Helvetica"/>
              <a:cs typeface="Helvetica"/>
            </a:endParaRPr>
          </a:p>
          <a:p>
            <a:pPr marL="0" indent="0">
              <a:buNone/>
            </a:pPr>
            <a:endParaRPr lang="en-US" dirty="0" smtClean="0">
              <a:latin typeface="Helvetica"/>
              <a:cs typeface="Helvetica"/>
            </a:endParaRPr>
          </a:p>
        </p:txBody>
      </p:sp>
      <p:pic>
        <p:nvPicPr>
          <p:cNvPr id="3" name="Picture 2" descr="IMG_2917.JPG"/>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rot="10800000">
            <a:off x="0" y="0"/>
            <a:ext cx="9144000" cy="6858000"/>
          </a:xfrm>
          <a:prstGeom prst="rect">
            <a:avLst/>
          </a:prstGeom>
        </p:spPr>
      </p:pic>
      <p:sp>
        <p:nvSpPr>
          <p:cNvPr id="6" name="Slide Number Placeholder 5"/>
          <p:cNvSpPr>
            <a:spLocks noGrp="1"/>
          </p:cNvSpPr>
          <p:nvPr>
            <p:ph type="sldNum" sz="quarter" idx="12"/>
          </p:nvPr>
        </p:nvSpPr>
        <p:spPr/>
        <p:txBody>
          <a:bodyPr/>
          <a:lstStyle/>
          <a:p>
            <a:fld id="{9C7F46FC-1B6D-154D-835E-502A01303893}" type="slidenum">
              <a:rPr lang="en-US" smtClean="0"/>
              <a:t>35</a:t>
            </a:fld>
            <a:endParaRPr lang="en-US"/>
          </a:p>
        </p:txBody>
      </p:sp>
    </p:spTree>
    <p:extLst>
      <p:ext uri="{BB962C8B-B14F-4D97-AF65-F5344CB8AC3E}">
        <p14:creationId xmlns:p14="http://schemas.microsoft.com/office/powerpoint/2010/main" val="13753275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a:xfrm>
            <a:off x="457200" y="1600200"/>
            <a:ext cx="8229600" cy="756356"/>
          </a:xfrm>
        </p:spPr>
        <p:txBody>
          <a:bodyPr>
            <a:normAutofit/>
          </a:bodyPr>
          <a:lstStyle/>
          <a:p>
            <a:pPr marL="0" indent="0" algn="ctr">
              <a:buNone/>
            </a:pPr>
            <a:r>
              <a:rPr lang="en-US" dirty="0" smtClean="0">
                <a:latin typeface="Helvetica"/>
                <a:cs typeface="Helvetica"/>
              </a:rPr>
              <a:t>Imaging Long Pond</a:t>
            </a:r>
          </a:p>
          <a:p>
            <a:endParaRPr lang="en-US" dirty="0" smtClean="0">
              <a:latin typeface="Helvetica"/>
              <a:cs typeface="Helvetica"/>
            </a:endParaRPr>
          </a:p>
          <a:p>
            <a:pPr marL="0" indent="0">
              <a:buNone/>
            </a:pPr>
            <a:endParaRPr lang="en-US" dirty="0" smtClean="0">
              <a:latin typeface="Helvetica"/>
              <a:cs typeface="Helvetica"/>
            </a:endParaRPr>
          </a:p>
          <a:p>
            <a:pPr marL="0" indent="0">
              <a:buNone/>
            </a:pPr>
            <a:endParaRPr lang="en-US" dirty="0" smtClean="0">
              <a:latin typeface="Helvetica"/>
              <a:cs typeface="Helvetica"/>
            </a:endParaRPr>
          </a:p>
        </p:txBody>
      </p:sp>
      <p:pic>
        <p:nvPicPr>
          <p:cNvPr id="5" name="Picture 4" descr="IMG_292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962" y="2511777"/>
            <a:ext cx="4590815" cy="3443111"/>
          </a:xfrm>
          <a:prstGeom prst="rect">
            <a:avLst/>
          </a:prstGeom>
        </p:spPr>
      </p:pic>
      <p:pic>
        <p:nvPicPr>
          <p:cNvPr id="6" name="Picture 5" descr="IMG_2936.JPG"/>
          <p:cNvPicPr>
            <a:picLocks noChangeAspect="1"/>
          </p:cNvPicPr>
          <p:nvPr/>
        </p:nvPicPr>
        <p:blipFill rotWithShape="1">
          <a:blip r:embed="rId3">
            <a:extLst>
              <a:ext uri="{28A0092B-C50C-407E-A947-70E740481C1C}">
                <a14:useLocalDpi xmlns:a14="http://schemas.microsoft.com/office/drawing/2010/main" val="0"/>
              </a:ext>
            </a:extLst>
          </a:blip>
          <a:srcRect l="20000"/>
          <a:stretch/>
        </p:blipFill>
        <p:spPr>
          <a:xfrm>
            <a:off x="5231459" y="2511776"/>
            <a:ext cx="3672651" cy="3443111"/>
          </a:xfrm>
          <a:prstGeom prst="rect">
            <a:avLst/>
          </a:prstGeom>
        </p:spPr>
      </p:pic>
      <p:sp>
        <p:nvSpPr>
          <p:cNvPr id="8" name="Slide Number Placeholder 7"/>
          <p:cNvSpPr>
            <a:spLocks noGrp="1"/>
          </p:cNvSpPr>
          <p:nvPr>
            <p:ph type="sldNum" sz="quarter" idx="12"/>
          </p:nvPr>
        </p:nvSpPr>
        <p:spPr/>
        <p:txBody>
          <a:bodyPr/>
          <a:lstStyle/>
          <a:p>
            <a:fld id="{9C7F46FC-1B6D-154D-835E-502A01303893}" type="slidenum">
              <a:rPr lang="en-US" smtClean="0"/>
              <a:t>36</a:t>
            </a:fld>
            <a:endParaRPr lang="en-US"/>
          </a:p>
        </p:txBody>
      </p:sp>
    </p:spTree>
    <p:extLst>
      <p:ext uri="{BB962C8B-B14F-4D97-AF65-F5344CB8AC3E}">
        <p14:creationId xmlns:p14="http://schemas.microsoft.com/office/powerpoint/2010/main" val="6270547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4" name="Content Placeholder 2"/>
          <p:cNvSpPr>
            <a:spLocks noGrp="1"/>
          </p:cNvSpPr>
          <p:nvPr>
            <p:ph idx="1"/>
          </p:nvPr>
        </p:nvSpPr>
        <p:spPr>
          <a:xfrm>
            <a:off x="457200" y="1600200"/>
            <a:ext cx="8229600" cy="756356"/>
          </a:xfrm>
        </p:spPr>
        <p:txBody>
          <a:bodyPr>
            <a:normAutofit/>
          </a:bodyPr>
          <a:lstStyle/>
          <a:p>
            <a:pPr marL="0" indent="0" algn="ctr">
              <a:buNone/>
            </a:pPr>
            <a:r>
              <a:rPr lang="en-US" dirty="0" smtClean="0">
                <a:latin typeface="Helvetica"/>
                <a:cs typeface="Helvetica"/>
              </a:rPr>
              <a:t>Same-day Landsat collection, water samples taken</a:t>
            </a:r>
          </a:p>
          <a:p>
            <a:endParaRPr lang="en-US" dirty="0" smtClean="0">
              <a:latin typeface="Helvetica"/>
              <a:cs typeface="Helvetica"/>
            </a:endParaRPr>
          </a:p>
          <a:p>
            <a:pPr marL="0" indent="0">
              <a:buNone/>
            </a:pPr>
            <a:endParaRPr lang="en-US" dirty="0" smtClean="0">
              <a:latin typeface="Helvetica"/>
              <a:cs typeface="Helvetica"/>
            </a:endParaRPr>
          </a:p>
          <a:p>
            <a:pPr marL="0" indent="0">
              <a:buNone/>
            </a:pPr>
            <a:endParaRPr lang="en-US" dirty="0" smtClean="0">
              <a:latin typeface="Helvetica"/>
              <a:cs typeface="Helvetica"/>
            </a:endParaRPr>
          </a:p>
        </p:txBody>
      </p:sp>
      <p:sp>
        <p:nvSpPr>
          <p:cNvPr id="8" name="Slide Number Placeholder 7"/>
          <p:cNvSpPr>
            <a:spLocks noGrp="1"/>
          </p:cNvSpPr>
          <p:nvPr>
            <p:ph type="sldNum" sz="quarter" idx="12"/>
          </p:nvPr>
        </p:nvSpPr>
        <p:spPr/>
        <p:txBody>
          <a:bodyPr/>
          <a:lstStyle/>
          <a:p>
            <a:fld id="{9C7F46FC-1B6D-154D-835E-502A01303893}" type="slidenum">
              <a:rPr lang="en-US" smtClean="0"/>
              <a:t>37</a:t>
            </a:fld>
            <a:endParaRPr lang="en-US"/>
          </a:p>
        </p:txBody>
      </p:sp>
      <p:pic>
        <p:nvPicPr>
          <p:cNvPr id="3" name="Picture 2" descr="WesternN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741" y="2356556"/>
            <a:ext cx="3977016" cy="4007556"/>
          </a:xfrm>
          <a:prstGeom prst="rect">
            <a:avLst/>
          </a:prstGeom>
        </p:spPr>
      </p:pic>
    </p:spTree>
    <p:extLst>
      <p:ext uri="{BB962C8B-B14F-4D97-AF65-F5344CB8AC3E}">
        <p14:creationId xmlns:p14="http://schemas.microsoft.com/office/powerpoint/2010/main" val="329838563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8" name="Slide Number Placeholder 7"/>
          <p:cNvSpPr>
            <a:spLocks noGrp="1"/>
          </p:cNvSpPr>
          <p:nvPr>
            <p:ph type="sldNum" sz="quarter" idx="12"/>
          </p:nvPr>
        </p:nvSpPr>
        <p:spPr/>
        <p:txBody>
          <a:bodyPr/>
          <a:lstStyle/>
          <a:p>
            <a:fld id="{9C7F46FC-1B6D-154D-835E-502A01303893}" type="slidenum">
              <a:rPr lang="en-US" smtClean="0"/>
              <a:t>38</a:t>
            </a:fld>
            <a:endParaRPr lang="en-US"/>
          </a:p>
        </p:txBody>
      </p:sp>
      <p:sp>
        <p:nvSpPr>
          <p:cNvPr id="9" name="Content Placeholder 2"/>
          <p:cNvSpPr txBox="1">
            <a:spLocks/>
          </p:cNvSpPr>
          <p:nvPr/>
        </p:nvSpPr>
        <p:spPr>
          <a:xfrm>
            <a:off x="609600" y="1752600"/>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800" dirty="0" smtClean="0">
                <a:latin typeface="Helvetica"/>
                <a:cs typeface="Helvetica"/>
              </a:rPr>
              <a:t>Challenges in the field</a:t>
            </a:r>
          </a:p>
          <a:p>
            <a:pPr lvl="1"/>
            <a:r>
              <a:rPr lang="en-US" sz="1800" dirty="0">
                <a:latin typeface="Helvetica"/>
                <a:cs typeface="Helvetica"/>
              </a:rPr>
              <a:t>Windows </a:t>
            </a:r>
            <a:r>
              <a:rPr lang="en-US" sz="1800" dirty="0" smtClean="0">
                <a:latin typeface="Helvetica"/>
                <a:cs typeface="Helvetica"/>
              </a:rPr>
              <a:t>Updates</a:t>
            </a:r>
          </a:p>
          <a:p>
            <a:pPr lvl="1"/>
            <a:r>
              <a:rPr lang="en-US" sz="1800" dirty="0" smtClean="0">
                <a:latin typeface="Helvetica"/>
                <a:cs typeface="Helvetica"/>
              </a:rPr>
              <a:t>Efficient exposure method determined for vegetation</a:t>
            </a:r>
          </a:p>
          <a:p>
            <a:pPr lvl="1"/>
            <a:r>
              <a:rPr lang="en-US" sz="1800" dirty="0" smtClean="0">
                <a:latin typeface="Helvetica"/>
                <a:cs typeface="Helvetica"/>
              </a:rPr>
              <a:t>Inefficient exposure method determined for water</a:t>
            </a:r>
            <a:endParaRPr lang="en-US" sz="1800" dirty="0">
              <a:latin typeface="Helvetica"/>
              <a:cs typeface="Helvetica"/>
            </a:endParaRPr>
          </a:p>
          <a:p>
            <a:pPr lvl="1"/>
            <a:r>
              <a:rPr lang="en-US" sz="1800" dirty="0" smtClean="0">
                <a:latin typeface="Helvetica"/>
                <a:cs typeface="Helvetica"/>
              </a:rPr>
              <a:t>Manual flight renders imagery useless</a:t>
            </a:r>
          </a:p>
          <a:p>
            <a:pPr lvl="1"/>
            <a:r>
              <a:rPr lang="en-US" sz="1800" dirty="0" smtClean="0">
                <a:latin typeface="Helvetica"/>
                <a:cs typeface="Helvetica"/>
              </a:rPr>
              <a:t>No GPS information</a:t>
            </a:r>
          </a:p>
          <a:p>
            <a:pPr lvl="1"/>
            <a:endParaRPr lang="en-US" sz="1800" dirty="0" smtClean="0">
              <a:latin typeface="Helvetica"/>
              <a:cs typeface="Helvetica"/>
            </a:endParaRPr>
          </a:p>
          <a:p>
            <a:pPr lvl="1"/>
            <a:endParaRPr lang="en-US" sz="1800" dirty="0">
              <a:latin typeface="Helvetica"/>
              <a:cs typeface="Helvetica"/>
            </a:endParaRPr>
          </a:p>
          <a:p>
            <a:pPr lvl="1"/>
            <a:endParaRPr lang="en-US" sz="1800" dirty="0" smtClean="0">
              <a:latin typeface="Helvetica"/>
              <a:cs typeface="Helvetica"/>
            </a:endParaRPr>
          </a:p>
          <a:p>
            <a:endParaRPr lang="en-US" sz="3200" dirty="0" smtClean="0">
              <a:latin typeface="Helvetica"/>
              <a:cs typeface="Helvetica"/>
            </a:endParaRPr>
          </a:p>
          <a:p>
            <a:endParaRPr lang="en-US" sz="3200" dirty="0" smtClean="0">
              <a:latin typeface="Helvetica"/>
              <a:cs typeface="Helvetica"/>
            </a:endParaRPr>
          </a:p>
          <a:p>
            <a:endParaRPr lang="en-US" sz="3200" dirty="0" smtClean="0">
              <a:latin typeface="Helvetica"/>
              <a:cs typeface="Helvetica"/>
            </a:endParaRPr>
          </a:p>
          <a:p>
            <a:pPr marL="0" indent="0">
              <a:buFont typeface="Arial" pitchFamily="34" charset="0"/>
              <a:buNone/>
            </a:pPr>
            <a:endParaRPr lang="en-US" sz="3200" dirty="0" smtClean="0">
              <a:latin typeface="Helvetica"/>
              <a:cs typeface="Helvetica"/>
            </a:endParaRPr>
          </a:p>
          <a:p>
            <a:endParaRPr lang="en-US" sz="3200" dirty="0" smtClean="0">
              <a:latin typeface="Helvetica"/>
              <a:cs typeface="Helvetica"/>
            </a:endParaRPr>
          </a:p>
          <a:p>
            <a:pPr marL="0" indent="0">
              <a:buFont typeface="Arial" pitchFamily="34" charset="0"/>
              <a:buNone/>
            </a:pPr>
            <a:endParaRPr lang="en-US" sz="3200" dirty="0" smtClean="0">
              <a:latin typeface="Helvetica"/>
              <a:cs typeface="Helvetica"/>
            </a:endParaRPr>
          </a:p>
          <a:p>
            <a:endParaRPr lang="en-US" sz="3200" dirty="0" smtClean="0">
              <a:latin typeface="Helvetica"/>
              <a:cs typeface="Helvetica"/>
            </a:endParaRPr>
          </a:p>
        </p:txBody>
      </p:sp>
    </p:spTree>
    <p:extLst>
      <p:ext uri="{BB962C8B-B14F-4D97-AF65-F5344CB8AC3E}">
        <p14:creationId xmlns:p14="http://schemas.microsoft.com/office/powerpoint/2010/main" val="31355807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a:t>
            </a:r>
            <a:endParaRPr lang="en-US" dirty="0"/>
          </a:p>
        </p:txBody>
      </p:sp>
      <p:sp>
        <p:nvSpPr>
          <p:cNvPr id="8" name="Slide Number Placeholder 7"/>
          <p:cNvSpPr>
            <a:spLocks noGrp="1"/>
          </p:cNvSpPr>
          <p:nvPr>
            <p:ph type="sldNum" sz="quarter" idx="12"/>
          </p:nvPr>
        </p:nvSpPr>
        <p:spPr/>
        <p:txBody>
          <a:bodyPr/>
          <a:lstStyle/>
          <a:p>
            <a:fld id="{9C7F46FC-1B6D-154D-835E-502A01303893}" type="slidenum">
              <a:rPr lang="en-US" smtClean="0"/>
              <a:t>39</a:t>
            </a:fld>
            <a:endParaRPr lang="en-US"/>
          </a:p>
        </p:txBody>
      </p:sp>
      <p:pic>
        <p:nvPicPr>
          <p:cNvPr id="3" name="Picture 2" descr="2015-09-20 07.29.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333" y="447711"/>
            <a:ext cx="4453467" cy="6339734"/>
          </a:xfrm>
          <a:prstGeom prst="rect">
            <a:avLst/>
          </a:prstGeom>
        </p:spPr>
      </p:pic>
    </p:spTree>
    <p:extLst>
      <p:ext uri="{BB962C8B-B14F-4D97-AF65-F5344CB8AC3E}">
        <p14:creationId xmlns:p14="http://schemas.microsoft.com/office/powerpoint/2010/main" val="18031611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Purpose</a:t>
            </a:r>
            <a:endParaRPr lang="en-US" dirty="0"/>
          </a:p>
        </p:txBody>
      </p:sp>
      <p:sp>
        <p:nvSpPr>
          <p:cNvPr id="6" name="Slide Number Placeholder 5"/>
          <p:cNvSpPr>
            <a:spLocks noGrp="1"/>
          </p:cNvSpPr>
          <p:nvPr>
            <p:ph type="sldNum" sz="quarter" idx="12"/>
          </p:nvPr>
        </p:nvSpPr>
        <p:spPr/>
        <p:txBody>
          <a:bodyPr/>
          <a:lstStyle/>
          <a:p>
            <a:fld id="{9C7F46FC-1B6D-154D-835E-502A01303893}" type="slidenum">
              <a:rPr lang="en-US" smtClean="0"/>
              <a:t>4</a:t>
            </a:fld>
            <a:endParaRPr lang="en-US"/>
          </a:p>
        </p:txBody>
      </p:sp>
      <p:sp>
        <p:nvSpPr>
          <p:cNvPr id="7" name="Content Placeholder 2"/>
          <p:cNvSpPr>
            <a:spLocks noGrp="1"/>
          </p:cNvSpPr>
          <p:nvPr>
            <p:ph idx="1"/>
          </p:nvPr>
        </p:nvSpPr>
        <p:spPr>
          <a:xfrm>
            <a:off x="457200" y="1600200"/>
            <a:ext cx="8229600" cy="1546578"/>
          </a:xfrm>
        </p:spPr>
        <p:txBody>
          <a:bodyPr>
            <a:normAutofit lnSpcReduction="10000"/>
          </a:bodyPr>
          <a:lstStyle/>
          <a:p>
            <a:r>
              <a:rPr lang="en-US" dirty="0" smtClean="0">
                <a:latin typeface="Helvetica"/>
                <a:cs typeface="Helvetica"/>
              </a:rPr>
              <a:t>NASA Jet Propulsion Lab Airborne Visible </a:t>
            </a:r>
            <a:r>
              <a:rPr lang="en-US" dirty="0" err="1" smtClean="0">
                <a:latin typeface="Helvetica"/>
                <a:cs typeface="Helvetica"/>
              </a:rPr>
              <a:t>InfraRed</a:t>
            </a:r>
            <a:r>
              <a:rPr lang="en-US" dirty="0" smtClean="0">
                <a:latin typeface="Helvetica"/>
                <a:cs typeface="Helvetica"/>
              </a:rPr>
              <a:t> Imaging Spectrometer </a:t>
            </a:r>
          </a:p>
          <a:p>
            <a:pPr marL="0" indent="0">
              <a:buNone/>
            </a:pPr>
            <a:r>
              <a:rPr lang="en-US" dirty="0" smtClean="0">
                <a:latin typeface="Helvetica"/>
                <a:cs typeface="Helvetica"/>
              </a:rPr>
              <a:t>	</a:t>
            </a:r>
            <a:r>
              <a:rPr lang="en-US" sz="2000" dirty="0" smtClean="0">
                <a:latin typeface="Helvetica"/>
                <a:cs typeface="Helvetica"/>
              </a:rPr>
              <a:t>+ spectral resolution (224 bands, 400-2500nm)</a:t>
            </a:r>
          </a:p>
          <a:p>
            <a:pPr marL="0" indent="0">
              <a:buNone/>
            </a:pPr>
            <a:r>
              <a:rPr lang="en-US" sz="2000" dirty="0">
                <a:latin typeface="Helvetica"/>
                <a:cs typeface="Helvetica"/>
              </a:rPr>
              <a:t>	</a:t>
            </a:r>
            <a:r>
              <a:rPr lang="en-US" sz="2000" dirty="0" smtClean="0">
                <a:latin typeface="Helvetica"/>
                <a:cs typeface="Helvetica"/>
              </a:rPr>
              <a:t>- temporal resolution (once in 1999)</a:t>
            </a:r>
          </a:p>
          <a:p>
            <a:endParaRPr lang="en-US" dirty="0" smtClean="0">
              <a:latin typeface="Helvetica"/>
              <a:cs typeface="Helvetica"/>
            </a:endParaRPr>
          </a:p>
        </p:txBody>
      </p:sp>
    </p:spTree>
    <p:extLst>
      <p:ext uri="{BB962C8B-B14F-4D97-AF65-F5344CB8AC3E}">
        <p14:creationId xmlns:p14="http://schemas.microsoft.com/office/powerpoint/2010/main" val="870001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a:t>
            </a:r>
            <a:endParaRPr lang="en-US" dirty="0"/>
          </a:p>
        </p:txBody>
      </p:sp>
      <p:sp>
        <p:nvSpPr>
          <p:cNvPr id="4" name="Content Placeholder 2"/>
          <p:cNvSpPr>
            <a:spLocks noGrp="1"/>
          </p:cNvSpPr>
          <p:nvPr>
            <p:ph idx="1"/>
          </p:nvPr>
        </p:nvSpPr>
        <p:spPr/>
        <p:txBody>
          <a:bodyPr>
            <a:normAutofit/>
          </a:bodyPr>
          <a:lstStyle/>
          <a:p>
            <a:pPr marL="0" indent="0">
              <a:buNone/>
            </a:pPr>
            <a:endParaRPr lang="en-US" dirty="0" smtClean="0">
              <a:latin typeface="Helvetica"/>
              <a:cs typeface="Helvetica"/>
            </a:endParaRPr>
          </a:p>
          <a:p>
            <a:endParaRPr lang="en-US" dirty="0" smtClean="0">
              <a:latin typeface="Helvetica"/>
              <a:cs typeface="Helvetica"/>
            </a:endParaRPr>
          </a:p>
          <a:p>
            <a:pPr lvl="1"/>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sp>
        <p:nvSpPr>
          <p:cNvPr id="6" name="Content Placeholder 2"/>
          <p:cNvSpPr txBox="1">
            <a:spLocks/>
          </p:cNvSpPr>
          <p:nvPr/>
        </p:nvSpPr>
        <p:spPr>
          <a:xfrm>
            <a:off x="609600" y="1752600"/>
            <a:ext cx="8229600" cy="1309511"/>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dirty="0">
                <a:latin typeface="Helvetica"/>
                <a:cs typeface="Helvetica"/>
              </a:rPr>
              <a:t>Setting exposure for water scenes</a:t>
            </a:r>
          </a:p>
          <a:p>
            <a:pPr lvl="1"/>
            <a:r>
              <a:rPr lang="en-US" sz="1800" dirty="0">
                <a:latin typeface="Helvetica"/>
                <a:cs typeface="Helvetica"/>
              </a:rPr>
              <a:t>Complications arise since the 800nm IR band is the master</a:t>
            </a:r>
          </a:p>
          <a:p>
            <a:pPr lvl="1"/>
            <a:r>
              <a:rPr lang="en-US" sz="1800" dirty="0" err="1">
                <a:latin typeface="Helvetica"/>
                <a:cs typeface="Helvetica"/>
              </a:rPr>
              <a:t>Tetracam</a:t>
            </a:r>
            <a:r>
              <a:rPr lang="en-US" sz="1800" dirty="0">
                <a:latin typeface="Helvetica"/>
                <a:cs typeface="Helvetica"/>
              </a:rPr>
              <a:t> was designed for imaging vegetation</a:t>
            </a:r>
          </a:p>
          <a:p>
            <a:pPr lvl="1"/>
            <a:r>
              <a:rPr lang="en-US" sz="1800" dirty="0">
                <a:latin typeface="Helvetica"/>
                <a:cs typeface="Helvetica"/>
              </a:rPr>
              <a:t>MODTRAN modeling in progress</a:t>
            </a:r>
          </a:p>
          <a:p>
            <a:endParaRPr lang="en-US" dirty="0" smtClean="0">
              <a:latin typeface="Helvetica"/>
              <a:cs typeface="Helvetica"/>
            </a:endParaRP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7" name="Slide Number Placeholder 6"/>
          <p:cNvSpPr>
            <a:spLocks noGrp="1"/>
          </p:cNvSpPr>
          <p:nvPr>
            <p:ph type="sldNum" sz="quarter" idx="12"/>
          </p:nvPr>
        </p:nvSpPr>
        <p:spPr/>
        <p:txBody>
          <a:bodyPr/>
          <a:lstStyle/>
          <a:p>
            <a:fld id="{9C7F46FC-1B6D-154D-835E-502A01303893}" type="slidenum">
              <a:rPr lang="en-US" smtClean="0"/>
              <a:t>40</a:t>
            </a:fld>
            <a:endParaRPr lang="en-US"/>
          </a:p>
        </p:txBody>
      </p:sp>
    </p:spTree>
    <p:extLst>
      <p:ext uri="{BB962C8B-B14F-4D97-AF65-F5344CB8AC3E}">
        <p14:creationId xmlns:p14="http://schemas.microsoft.com/office/powerpoint/2010/main" val="771754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a:t>
            </a:r>
            <a:endParaRPr lang="en-US" dirty="0"/>
          </a:p>
        </p:txBody>
      </p:sp>
      <p:sp>
        <p:nvSpPr>
          <p:cNvPr id="4" name="Content Placeholder 2"/>
          <p:cNvSpPr>
            <a:spLocks noGrp="1"/>
          </p:cNvSpPr>
          <p:nvPr>
            <p:ph idx="1"/>
          </p:nvPr>
        </p:nvSpPr>
        <p:spPr/>
        <p:txBody>
          <a:bodyPr>
            <a:normAutofit/>
          </a:bodyPr>
          <a:lstStyle/>
          <a:p>
            <a:pPr marL="0" indent="0">
              <a:buNone/>
            </a:pPr>
            <a:endParaRPr lang="en-US" dirty="0" smtClean="0">
              <a:latin typeface="Helvetica"/>
              <a:cs typeface="Helvetica"/>
            </a:endParaRPr>
          </a:p>
          <a:p>
            <a:endParaRPr lang="en-US" dirty="0" smtClean="0">
              <a:latin typeface="Helvetica"/>
              <a:cs typeface="Helvetica"/>
            </a:endParaRPr>
          </a:p>
          <a:p>
            <a:pPr lvl="1"/>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sp>
        <p:nvSpPr>
          <p:cNvPr id="6" name="Content Placeholder 2"/>
          <p:cNvSpPr txBox="1">
            <a:spLocks/>
          </p:cNvSpPr>
          <p:nvPr/>
        </p:nvSpPr>
        <p:spPr>
          <a:xfrm>
            <a:off x="609600" y="1752601"/>
            <a:ext cx="8229600" cy="3524956"/>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dirty="0">
                <a:latin typeface="Helvetica"/>
                <a:cs typeface="Helvetica"/>
              </a:rPr>
              <a:t>Setting exposure for water scenes</a:t>
            </a:r>
          </a:p>
          <a:p>
            <a:pPr lvl="1"/>
            <a:r>
              <a:rPr lang="en-US" sz="1800" dirty="0">
                <a:latin typeface="Helvetica"/>
                <a:cs typeface="Helvetica"/>
              </a:rPr>
              <a:t>Complications arise since the 800nm IR band is the master</a:t>
            </a:r>
          </a:p>
          <a:p>
            <a:pPr lvl="1"/>
            <a:r>
              <a:rPr lang="en-US" sz="1800" dirty="0" err="1">
                <a:latin typeface="Helvetica"/>
                <a:cs typeface="Helvetica"/>
              </a:rPr>
              <a:t>Tetracam</a:t>
            </a:r>
            <a:r>
              <a:rPr lang="en-US" sz="1800" dirty="0">
                <a:latin typeface="Helvetica"/>
                <a:cs typeface="Helvetica"/>
              </a:rPr>
              <a:t> was designed for imaging vegetation</a:t>
            </a:r>
          </a:p>
          <a:p>
            <a:pPr lvl="1"/>
            <a:r>
              <a:rPr lang="en-US" sz="1800" dirty="0">
                <a:latin typeface="Helvetica"/>
                <a:cs typeface="Helvetica"/>
              </a:rPr>
              <a:t>MODTRAN modeling in </a:t>
            </a:r>
            <a:r>
              <a:rPr lang="en-US" sz="1800" dirty="0" smtClean="0">
                <a:latin typeface="Helvetica"/>
                <a:cs typeface="Helvetica"/>
              </a:rPr>
              <a:t>progress</a:t>
            </a:r>
          </a:p>
          <a:p>
            <a:pPr lvl="1"/>
            <a:endParaRPr lang="en-US" sz="1800" dirty="0" smtClean="0">
              <a:latin typeface="Helvetica"/>
              <a:cs typeface="Helvetica"/>
            </a:endParaRPr>
          </a:p>
          <a:p>
            <a:r>
              <a:rPr lang="en-US" sz="2000" dirty="0" smtClean="0">
                <a:latin typeface="Helvetica"/>
                <a:cs typeface="Helvetica"/>
              </a:rPr>
              <a:t>Calibration</a:t>
            </a:r>
          </a:p>
          <a:p>
            <a:pPr lvl="1"/>
            <a:r>
              <a:rPr lang="en-US" sz="1800" dirty="0" smtClean="0">
                <a:latin typeface="Helvetica"/>
                <a:cs typeface="Helvetica"/>
              </a:rPr>
              <a:t>Make flags</a:t>
            </a:r>
          </a:p>
          <a:p>
            <a:pPr lvl="1"/>
            <a:r>
              <a:rPr lang="en-US" sz="1800" dirty="0" smtClean="0">
                <a:latin typeface="Helvetica"/>
                <a:cs typeface="Helvetica"/>
              </a:rPr>
              <a:t>Develop automated calibration routine</a:t>
            </a:r>
          </a:p>
          <a:p>
            <a:pPr lvl="3"/>
            <a:r>
              <a:rPr lang="en-US" sz="1400" dirty="0" smtClean="0">
                <a:latin typeface="Helvetica"/>
                <a:cs typeface="Helvetica"/>
              </a:rPr>
              <a:t>Feature recognition (targets)</a:t>
            </a:r>
          </a:p>
          <a:p>
            <a:pPr lvl="3"/>
            <a:r>
              <a:rPr lang="en-US" sz="1400" dirty="0">
                <a:latin typeface="Helvetica"/>
                <a:cs typeface="Helvetica"/>
              </a:rPr>
              <a:t>E</a:t>
            </a:r>
            <a:r>
              <a:rPr lang="en-US" sz="1400" dirty="0" smtClean="0">
                <a:latin typeface="Helvetica"/>
                <a:cs typeface="Helvetica"/>
              </a:rPr>
              <a:t>xtract pixel values</a:t>
            </a:r>
          </a:p>
          <a:p>
            <a:pPr lvl="3"/>
            <a:r>
              <a:rPr lang="en-US" sz="1400" dirty="0">
                <a:latin typeface="Helvetica"/>
                <a:cs typeface="Helvetica"/>
              </a:rPr>
              <a:t>A</a:t>
            </a:r>
            <a:r>
              <a:rPr lang="en-US" sz="1400" dirty="0" smtClean="0">
                <a:latin typeface="Helvetica"/>
                <a:cs typeface="Helvetica"/>
              </a:rPr>
              <a:t>pply ELM </a:t>
            </a:r>
          </a:p>
          <a:p>
            <a:pPr lvl="3"/>
            <a:r>
              <a:rPr lang="en-US" sz="1400" dirty="0" smtClean="0">
                <a:latin typeface="Helvetica"/>
                <a:cs typeface="Helvetica"/>
              </a:rPr>
              <a:t>Test runs </a:t>
            </a:r>
          </a:p>
          <a:p>
            <a:pPr marL="274320" lvl="1" indent="0">
              <a:buNone/>
            </a:pPr>
            <a:endParaRPr lang="en-US" dirty="0" smtClean="0">
              <a:latin typeface="Helvetica"/>
              <a:cs typeface="Helvetica"/>
            </a:endParaRPr>
          </a:p>
          <a:p>
            <a:endParaRPr lang="en-US" dirty="0" smtClean="0">
              <a:latin typeface="Helvetica"/>
              <a:cs typeface="Helvetica"/>
            </a:endParaRP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5" name="Slide Number Placeholder 4"/>
          <p:cNvSpPr>
            <a:spLocks noGrp="1"/>
          </p:cNvSpPr>
          <p:nvPr>
            <p:ph type="sldNum" sz="quarter" idx="12"/>
          </p:nvPr>
        </p:nvSpPr>
        <p:spPr/>
        <p:txBody>
          <a:bodyPr/>
          <a:lstStyle/>
          <a:p>
            <a:fld id="{9C7F46FC-1B6D-154D-835E-502A01303893}" type="slidenum">
              <a:rPr lang="en-US" smtClean="0"/>
              <a:t>41</a:t>
            </a:fld>
            <a:endParaRPr lang="en-US"/>
          </a:p>
        </p:txBody>
      </p:sp>
    </p:spTree>
    <p:extLst>
      <p:ext uri="{BB962C8B-B14F-4D97-AF65-F5344CB8AC3E}">
        <p14:creationId xmlns:p14="http://schemas.microsoft.com/office/powerpoint/2010/main" val="617783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a:t>
            </a:r>
            <a:endParaRPr lang="en-US" dirty="0"/>
          </a:p>
        </p:txBody>
      </p:sp>
      <p:sp>
        <p:nvSpPr>
          <p:cNvPr id="4" name="Content Placeholder 2"/>
          <p:cNvSpPr>
            <a:spLocks noGrp="1"/>
          </p:cNvSpPr>
          <p:nvPr>
            <p:ph idx="1"/>
          </p:nvPr>
        </p:nvSpPr>
        <p:spPr/>
        <p:txBody>
          <a:bodyPr>
            <a:normAutofit/>
          </a:bodyPr>
          <a:lstStyle/>
          <a:p>
            <a:pPr marL="0" indent="0">
              <a:buNone/>
            </a:pPr>
            <a:endParaRPr lang="en-US" dirty="0" smtClean="0">
              <a:latin typeface="Helvetica"/>
              <a:cs typeface="Helvetica"/>
            </a:endParaRPr>
          </a:p>
          <a:p>
            <a:endParaRPr lang="en-US" dirty="0" smtClean="0">
              <a:latin typeface="Helvetica"/>
              <a:cs typeface="Helvetica"/>
            </a:endParaRPr>
          </a:p>
          <a:p>
            <a:pPr lvl="1"/>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sp>
        <p:nvSpPr>
          <p:cNvPr id="6" name="Content Placeholder 2"/>
          <p:cNvSpPr txBox="1">
            <a:spLocks/>
          </p:cNvSpPr>
          <p:nvPr/>
        </p:nvSpPr>
        <p:spPr>
          <a:xfrm>
            <a:off x="609600" y="1752600"/>
            <a:ext cx="8229600" cy="4876800"/>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dirty="0" smtClean="0">
                <a:latin typeface="Helvetica"/>
                <a:cs typeface="Helvetica"/>
              </a:rPr>
              <a:t>Setting exposure for </a:t>
            </a:r>
            <a:r>
              <a:rPr lang="en-US" sz="2000" dirty="0">
                <a:latin typeface="Helvetica"/>
                <a:cs typeface="Helvetica"/>
              </a:rPr>
              <a:t>w</a:t>
            </a:r>
            <a:r>
              <a:rPr lang="en-US" sz="2000" dirty="0" smtClean="0">
                <a:latin typeface="Helvetica"/>
                <a:cs typeface="Helvetica"/>
              </a:rPr>
              <a:t>ater scenes</a:t>
            </a:r>
          </a:p>
          <a:p>
            <a:pPr lvl="1"/>
            <a:r>
              <a:rPr lang="en-US" sz="1800" dirty="0" smtClean="0">
                <a:latin typeface="Helvetica"/>
                <a:cs typeface="Helvetica"/>
              </a:rPr>
              <a:t>Complications arise since the 800nm IR band is the master</a:t>
            </a:r>
          </a:p>
          <a:p>
            <a:pPr lvl="1"/>
            <a:r>
              <a:rPr lang="en-US" sz="1800" dirty="0" err="1" smtClean="0">
                <a:latin typeface="Helvetica"/>
                <a:cs typeface="Helvetica"/>
              </a:rPr>
              <a:t>Tetracam</a:t>
            </a:r>
            <a:r>
              <a:rPr lang="en-US" sz="1800" dirty="0" smtClean="0">
                <a:latin typeface="Helvetica"/>
                <a:cs typeface="Helvetica"/>
              </a:rPr>
              <a:t> was designed for imaging vegetation</a:t>
            </a:r>
          </a:p>
          <a:p>
            <a:pPr lvl="1"/>
            <a:r>
              <a:rPr lang="en-US" sz="1800" dirty="0" smtClean="0">
                <a:latin typeface="Helvetica"/>
                <a:cs typeface="Helvetica"/>
              </a:rPr>
              <a:t>MODTRAN modeling in progress</a:t>
            </a:r>
          </a:p>
          <a:p>
            <a:pPr lvl="1"/>
            <a:endParaRPr lang="en-US" sz="1800" dirty="0" smtClean="0">
              <a:latin typeface="Helvetica"/>
              <a:cs typeface="Helvetica"/>
            </a:endParaRPr>
          </a:p>
          <a:p>
            <a:r>
              <a:rPr lang="en-US" sz="2000" dirty="0" smtClean="0">
                <a:latin typeface="Helvetica"/>
                <a:cs typeface="Helvetica"/>
              </a:rPr>
              <a:t>Calibration</a:t>
            </a:r>
          </a:p>
          <a:p>
            <a:pPr lvl="1"/>
            <a:r>
              <a:rPr lang="en-US" sz="1800" dirty="0" smtClean="0">
                <a:latin typeface="Helvetica"/>
                <a:cs typeface="Helvetica"/>
              </a:rPr>
              <a:t>Make flags</a:t>
            </a:r>
          </a:p>
          <a:p>
            <a:pPr lvl="1"/>
            <a:r>
              <a:rPr lang="en-US" sz="1800" dirty="0" smtClean="0">
                <a:latin typeface="Helvetica"/>
                <a:cs typeface="Helvetica"/>
              </a:rPr>
              <a:t>Develop automated calibration routine</a:t>
            </a:r>
          </a:p>
          <a:p>
            <a:pPr lvl="3"/>
            <a:r>
              <a:rPr lang="en-US" sz="1400" dirty="0" smtClean="0">
                <a:latin typeface="Helvetica"/>
                <a:cs typeface="Helvetica"/>
              </a:rPr>
              <a:t>Feature recognition (targets)</a:t>
            </a:r>
          </a:p>
          <a:p>
            <a:pPr lvl="3"/>
            <a:r>
              <a:rPr lang="en-US" sz="1400" dirty="0">
                <a:latin typeface="Helvetica"/>
                <a:cs typeface="Helvetica"/>
              </a:rPr>
              <a:t>E</a:t>
            </a:r>
            <a:r>
              <a:rPr lang="en-US" sz="1400" dirty="0" smtClean="0">
                <a:latin typeface="Helvetica"/>
                <a:cs typeface="Helvetica"/>
              </a:rPr>
              <a:t>xtract pixel values</a:t>
            </a:r>
          </a:p>
          <a:p>
            <a:pPr lvl="3"/>
            <a:r>
              <a:rPr lang="en-US" sz="1400" dirty="0">
                <a:latin typeface="Helvetica"/>
                <a:cs typeface="Helvetica"/>
              </a:rPr>
              <a:t>A</a:t>
            </a:r>
            <a:r>
              <a:rPr lang="en-US" sz="1400" dirty="0" smtClean="0">
                <a:latin typeface="Helvetica"/>
                <a:cs typeface="Helvetica"/>
              </a:rPr>
              <a:t>pply ELM </a:t>
            </a:r>
          </a:p>
          <a:p>
            <a:pPr lvl="3"/>
            <a:r>
              <a:rPr lang="en-US" sz="1400" dirty="0" smtClean="0">
                <a:latin typeface="Helvetica"/>
                <a:cs typeface="Helvetica"/>
              </a:rPr>
              <a:t>Test runs </a:t>
            </a:r>
          </a:p>
          <a:p>
            <a:pPr marL="274320" lvl="1" indent="0">
              <a:buNone/>
            </a:pPr>
            <a:endParaRPr lang="en-US" sz="1800" dirty="0" smtClean="0">
              <a:latin typeface="Helvetica"/>
              <a:cs typeface="Helvetica"/>
            </a:endParaRPr>
          </a:p>
          <a:p>
            <a:r>
              <a:rPr lang="en-US" sz="2000" dirty="0" smtClean="0">
                <a:latin typeface="Helvetica"/>
                <a:cs typeface="Helvetica"/>
              </a:rPr>
              <a:t>Water quality analysis</a:t>
            </a:r>
          </a:p>
          <a:p>
            <a:pPr lvl="1"/>
            <a:r>
              <a:rPr lang="en-US" sz="1800" dirty="0" smtClean="0">
                <a:latin typeface="Helvetica"/>
                <a:cs typeface="Helvetica"/>
              </a:rPr>
              <a:t>Mosaic over water</a:t>
            </a:r>
          </a:p>
          <a:p>
            <a:pPr lvl="1"/>
            <a:r>
              <a:rPr lang="en-US" sz="1800" dirty="0" smtClean="0">
                <a:latin typeface="Helvetica"/>
                <a:cs typeface="Helvetica"/>
              </a:rPr>
              <a:t>Multispectral analysis</a:t>
            </a:r>
          </a:p>
          <a:p>
            <a:endParaRPr lang="en-US" dirty="0" smtClean="0">
              <a:latin typeface="Helvetica"/>
              <a:cs typeface="Helvetica"/>
            </a:endParaRPr>
          </a:p>
          <a:p>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a:p>
            <a:pPr marL="0" indent="0">
              <a:buFont typeface="Arial" pitchFamily="34" charset="0"/>
              <a:buNone/>
            </a:pPr>
            <a:endParaRPr lang="en-US" dirty="0" smtClean="0">
              <a:latin typeface="Helvetica"/>
              <a:cs typeface="Helvetica"/>
            </a:endParaRPr>
          </a:p>
          <a:p>
            <a:endParaRPr lang="en-US" dirty="0" smtClean="0">
              <a:latin typeface="Helvetica"/>
              <a:cs typeface="Helvetica"/>
            </a:endParaRPr>
          </a:p>
        </p:txBody>
      </p:sp>
      <p:sp>
        <p:nvSpPr>
          <p:cNvPr id="5" name="Slide Number Placeholder 4"/>
          <p:cNvSpPr>
            <a:spLocks noGrp="1"/>
          </p:cNvSpPr>
          <p:nvPr>
            <p:ph type="sldNum" sz="quarter" idx="12"/>
          </p:nvPr>
        </p:nvSpPr>
        <p:spPr/>
        <p:txBody>
          <a:bodyPr/>
          <a:lstStyle/>
          <a:p>
            <a:fld id="{9C7F46FC-1B6D-154D-835E-502A01303893}" type="slidenum">
              <a:rPr lang="en-US" smtClean="0"/>
              <a:t>42</a:t>
            </a:fld>
            <a:endParaRPr lang="en-US"/>
          </a:p>
        </p:txBody>
      </p:sp>
    </p:spTree>
    <p:extLst>
      <p:ext uri="{BB962C8B-B14F-4D97-AF65-F5344CB8AC3E}">
        <p14:creationId xmlns:p14="http://schemas.microsoft.com/office/powerpoint/2010/main" val="1627138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a:t>
            </a:r>
            <a:endParaRPr lang="en-US" dirty="0"/>
          </a:p>
        </p:txBody>
      </p:sp>
      <p:sp>
        <p:nvSpPr>
          <p:cNvPr id="4" name="Content Placeholder 2"/>
          <p:cNvSpPr>
            <a:spLocks noGrp="1"/>
          </p:cNvSpPr>
          <p:nvPr>
            <p:ph idx="1"/>
          </p:nvPr>
        </p:nvSpPr>
        <p:spPr>
          <a:xfrm>
            <a:off x="457200" y="1600200"/>
            <a:ext cx="8229600" cy="3762022"/>
          </a:xfrm>
        </p:spPr>
        <p:txBody>
          <a:bodyPr>
            <a:normAutofit/>
          </a:bodyPr>
          <a:lstStyle/>
          <a:p>
            <a:pPr marL="0" indent="0">
              <a:buNone/>
            </a:pPr>
            <a:endParaRPr lang="en-US" dirty="0" smtClean="0">
              <a:latin typeface="Helvetica"/>
              <a:cs typeface="Helvetica"/>
            </a:endParaRPr>
          </a:p>
          <a:p>
            <a:endParaRPr lang="en-US" dirty="0" smtClean="0">
              <a:latin typeface="Helvetica"/>
              <a:cs typeface="Helvetica"/>
            </a:endParaRPr>
          </a:p>
          <a:p>
            <a:pPr lvl="1"/>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sp>
        <p:nvSpPr>
          <p:cNvPr id="5" name="Slide Number Placeholder 4"/>
          <p:cNvSpPr>
            <a:spLocks noGrp="1"/>
          </p:cNvSpPr>
          <p:nvPr>
            <p:ph type="sldNum" sz="quarter" idx="12"/>
          </p:nvPr>
        </p:nvSpPr>
        <p:spPr/>
        <p:txBody>
          <a:bodyPr/>
          <a:lstStyle/>
          <a:p>
            <a:fld id="{9C7F46FC-1B6D-154D-835E-502A01303893}" type="slidenum">
              <a:rPr lang="en-US" smtClean="0"/>
              <a:t>43</a:t>
            </a:fld>
            <a:endParaRPr lang="en-US"/>
          </a:p>
        </p:txBody>
      </p:sp>
      <p:sp>
        <p:nvSpPr>
          <p:cNvPr id="9" name="Rectangle 8"/>
          <p:cNvSpPr/>
          <p:nvPr/>
        </p:nvSpPr>
        <p:spPr>
          <a:xfrm>
            <a:off x="338666" y="2016121"/>
            <a:ext cx="8678333" cy="2862323"/>
          </a:xfrm>
          <a:prstGeom prst="rect">
            <a:avLst/>
          </a:prstGeom>
        </p:spPr>
        <p:txBody>
          <a:bodyPr wrap="square">
            <a:spAutoFit/>
          </a:bodyPr>
          <a:lstStyle/>
          <a:p>
            <a:r>
              <a:rPr lang="en-US" dirty="0" smtClean="0"/>
              <a:t>●  	</a:t>
            </a:r>
            <a:r>
              <a:rPr lang="en-US" strike="sngStrike" dirty="0" smtClean="0"/>
              <a:t>Writing grant proposal for funding</a:t>
            </a:r>
          </a:p>
          <a:p>
            <a:r>
              <a:rPr lang="en-US" dirty="0" smtClean="0"/>
              <a:t>●  	</a:t>
            </a:r>
            <a:r>
              <a:rPr lang="en-US" dirty="0" smtClean="0">
                <a:solidFill>
                  <a:srgbClr val="008000"/>
                </a:solidFill>
              </a:rPr>
              <a:t>Modeling to determine spectral bands most pertinent to water quality analysis</a:t>
            </a:r>
          </a:p>
          <a:p>
            <a:r>
              <a:rPr lang="en-US" dirty="0" smtClean="0"/>
              <a:t>●  	</a:t>
            </a:r>
            <a:r>
              <a:rPr lang="en-US" strike="sngStrike" dirty="0" smtClean="0"/>
              <a:t>Acquisition and integration of hardware components</a:t>
            </a:r>
          </a:p>
          <a:p>
            <a:r>
              <a:rPr lang="en-US" dirty="0" smtClean="0"/>
              <a:t>●  	</a:t>
            </a:r>
            <a:r>
              <a:rPr lang="en-US" dirty="0" smtClean="0">
                <a:solidFill>
                  <a:schemeClr val="accent5"/>
                </a:solidFill>
              </a:rPr>
              <a:t>Learning to operate UAS &amp; program flight collection paths</a:t>
            </a:r>
          </a:p>
          <a:p>
            <a:r>
              <a:rPr lang="en-US" dirty="0" smtClean="0"/>
              <a:t>●  	</a:t>
            </a:r>
            <a:r>
              <a:rPr lang="en-US" strike="sngStrike" dirty="0" smtClean="0"/>
              <a:t>Ground truth data collection</a:t>
            </a:r>
          </a:p>
          <a:p>
            <a:r>
              <a:rPr lang="en-US" dirty="0" smtClean="0"/>
              <a:t>●  	</a:t>
            </a:r>
            <a:r>
              <a:rPr lang="en-US" dirty="0" smtClean="0">
                <a:solidFill>
                  <a:srgbClr val="008000"/>
                </a:solidFill>
              </a:rPr>
              <a:t>ELM Calibration to account for atmospheric effects</a:t>
            </a:r>
          </a:p>
          <a:p>
            <a:r>
              <a:rPr lang="en-US" dirty="0" smtClean="0"/>
              <a:t>●  	</a:t>
            </a:r>
            <a:r>
              <a:rPr lang="en-US" dirty="0" smtClean="0">
                <a:solidFill>
                  <a:srgbClr val="808DA0"/>
                </a:solidFill>
              </a:rPr>
              <a:t>Collaboration with other academic institutions for measurements</a:t>
            </a:r>
          </a:p>
          <a:p>
            <a:r>
              <a:rPr lang="en-US" dirty="0" smtClean="0"/>
              <a:t>●  	</a:t>
            </a:r>
            <a:r>
              <a:rPr lang="en-US" dirty="0" smtClean="0">
                <a:solidFill>
                  <a:srgbClr val="D2533C"/>
                </a:solidFill>
              </a:rPr>
              <a:t>Stitching together collected imagery</a:t>
            </a:r>
          </a:p>
          <a:p>
            <a:r>
              <a:rPr lang="en-US" dirty="0" smtClean="0"/>
              <a:t>●  	</a:t>
            </a:r>
            <a:r>
              <a:rPr lang="en-US" dirty="0" smtClean="0">
                <a:solidFill>
                  <a:srgbClr val="D2533C"/>
                </a:solidFill>
              </a:rPr>
              <a:t>Programming algorithms to extract water quality information from imagery</a:t>
            </a:r>
          </a:p>
          <a:p>
            <a:r>
              <a:rPr lang="en-US" dirty="0" smtClean="0"/>
              <a:t>●  	</a:t>
            </a:r>
            <a:r>
              <a:rPr lang="en-US" dirty="0" smtClean="0">
                <a:solidFill>
                  <a:srgbClr val="D2533C"/>
                </a:solidFill>
              </a:rPr>
              <a:t>Producing RGB and in-water constituent map for scene</a:t>
            </a:r>
            <a:endParaRPr lang="en-US" dirty="0">
              <a:solidFill>
                <a:srgbClr val="D2533C"/>
              </a:solidFill>
            </a:endParaRPr>
          </a:p>
        </p:txBody>
      </p:sp>
      <p:sp>
        <p:nvSpPr>
          <p:cNvPr id="10" name="Rectangle 9"/>
          <p:cNvSpPr/>
          <p:nvPr/>
        </p:nvSpPr>
        <p:spPr>
          <a:xfrm>
            <a:off x="338666" y="1492494"/>
            <a:ext cx="8678333" cy="369332"/>
          </a:xfrm>
          <a:prstGeom prst="rect">
            <a:avLst/>
          </a:prstGeom>
        </p:spPr>
        <p:txBody>
          <a:bodyPr wrap="square">
            <a:spAutoFit/>
          </a:bodyPr>
          <a:lstStyle/>
          <a:p>
            <a:r>
              <a:rPr lang="en-US" dirty="0" smtClean="0"/>
              <a:t>Anticipated to be involved in the following: </a:t>
            </a:r>
          </a:p>
        </p:txBody>
      </p:sp>
      <p:sp>
        <p:nvSpPr>
          <p:cNvPr id="11" name="Rectangle 10"/>
          <p:cNvSpPr/>
          <p:nvPr/>
        </p:nvSpPr>
        <p:spPr>
          <a:xfrm>
            <a:off x="2723444" y="5129831"/>
            <a:ext cx="3541889" cy="1477328"/>
          </a:xfrm>
          <a:prstGeom prst="rect">
            <a:avLst/>
          </a:prstGeom>
          <a:ln>
            <a:solidFill>
              <a:schemeClr val="tx1"/>
            </a:solidFill>
          </a:ln>
        </p:spPr>
        <p:txBody>
          <a:bodyPr wrap="square">
            <a:spAutoFit/>
          </a:bodyPr>
          <a:lstStyle/>
          <a:p>
            <a:r>
              <a:rPr lang="en-US" b="1" dirty="0" smtClean="0"/>
              <a:t>KEY</a:t>
            </a:r>
          </a:p>
          <a:p>
            <a:r>
              <a:rPr lang="en-US" strike="sngStrike" dirty="0" smtClean="0"/>
              <a:t>Completed</a:t>
            </a:r>
          </a:p>
          <a:p>
            <a:r>
              <a:rPr lang="en-US" dirty="0" smtClean="0">
                <a:solidFill>
                  <a:srgbClr val="008000"/>
                </a:solidFill>
              </a:rPr>
              <a:t>In progress</a:t>
            </a:r>
          </a:p>
          <a:p>
            <a:r>
              <a:rPr lang="en-US" dirty="0" smtClean="0">
                <a:solidFill>
                  <a:schemeClr val="tx2"/>
                </a:solidFill>
              </a:rPr>
              <a:t>Not yet attempted</a:t>
            </a:r>
          </a:p>
          <a:p>
            <a:r>
              <a:rPr lang="en-US" dirty="0" smtClean="0">
                <a:solidFill>
                  <a:schemeClr val="accent5"/>
                </a:solidFill>
              </a:rPr>
              <a:t>Likely not going to be involved</a:t>
            </a:r>
            <a:endParaRPr lang="en-US" dirty="0">
              <a:solidFill>
                <a:schemeClr val="accent5"/>
              </a:solidFill>
            </a:endParaRPr>
          </a:p>
        </p:txBody>
      </p:sp>
    </p:spTree>
    <p:extLst>
      <p:ext uri="{BB962C8B-B14F-4D97-AF65-F5344CB8AC3E}">
        <p14:creationId xmlns:p14="http://schemas.microsoft.com/office/powerpoint/2010/main" val="2561598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 Comments? </a:t>
            </a:r>
            <a:endParaRPr lang="en-US" dirty="0"/>
          </a:p>
        </p:txBody>
      </p:sp>
      <p:sp>
        <p:nvSpPr>
          <p:cNvPr id="4" name="Content Placeholder 2"/>
          <p:cNvSpPr>
            <a:spLocks noGrp="1"/>
          </p:cNvSpPr>
          <p:nvPr>
            <p:ph idx="1"/>
          </p:nvPr>
        </p:nvSpPr>
        <p:spPr>
          <a:xfrm>
            <a:off x="457200" y="1600200"/>
            <a:ext cx="8229600" cy="3762022"/>
          </a:xfrm>
        </p:spPr>
        <p:txBody>
          <a:bodyPr>
            <a:normAutofit/>
          </a:bodyPr>
          <a:lstStyle/>
          <a:p>
            <a:pPr marL="0" indent="0">
              <a:buNone/>
            </a:pPr>
            <a:endParaRPr lang="en-US" dirty="0" smtClean="0">
              <a:latin typeface="Helvetica"/>
              <a:cs typeface="Helvetica"/>
            </a:endParaRPr>
          </a:p>
          <a:p>
            <a:endParaRPr lang="en-US" dirty="0" smtClean="0">
              <a:latin typeface="Helvetica"/>
              <a:cs typeface="Helvetica"/>
            </a:endParaRPr>
          </a:p>
          <a:p>
            <a:pPr lvl="1"/>
            <a:endParaRPr lang="en-US"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sp>
        <p:nvSpPr>
          <p:cNvPr id="5" name="Slide Number Placeholder 4"/>
          <p:cNvSpPr>
            <a:spLocks noGrp="1"/>
          </p:cNvSpPr>
          <p:nvPr>
            <p:ph type="sldNum" sz="quarter" idx="12"/>
          </p:nvPr>
        </p:nvSpPr>
        <p:spPr/>
        <p:txBody>
          <a:bodyPr/>
          <a:lstStyle/>
          <a:p>
            <a:fld id="{9C7F46FC-1B6D-154D-835E-502A01303893}" type="slidenum">
              <a:rPr lang="en-US" smtClean="0"/>
              <a:t>44</a:t>
            </a:fld>
            <a:endParaRPr lang="en-US"/>
          </a:p>
        </p:txBody>
      </p:sp>
      <p:pic>
        <p:nvPicPr>
          <p:cNvPr id="3" name="Picture 2" descr="IMG_29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482" y="2003777"/>
            <a:ext cx="5399852" cy="4049889"/>
          </a:xfrm>
          <a:prstGeom prst="rect">
            <a:avLst/>
          </a:prstGeom>
        </p:spPr>
      </p:pic>
    </p:spTree>
    <p:extLst>
      <p:ext uri="{BB962C8B-B14F-4D97-AF65-F5344CB8AC3E}">
        <p14:creationId xmlns:p14="http://schemas.microsoft.com/office/powerpoint/2010/main" val="3512479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Purpose</a:t>
            </a:r>
            <a:endParaRPr lang="en-US" dirty="0"/>
          </a:p>
        </p:txBody>
      </p:sp>
      <p:sp>
        <p:nvSpPr>
          <p:cNvPr id="6" name="Slide Number Placeholder 5"/>
          <p:cNvSpPr>
            <a:spLocks noGrp="1"/>
          </p:cNvSpPr>
          <p:nvPr>
            <p:ph type="sldNum" sz="quarter" idx="12"/>
          </p:nvPr>
        </p:nvSpPr>
        <p:spPr/>
        <p:txBody>
          <a:bodyPr/>
          <a:lstStyle/>
          <a:p>
            <a:fld id="{9C7F46FC-1B6D-154D-835E-502A01303893}" type="slidenum">
              <a:rPr lang="en-US" smtClean="0"/>
              <a:t>5</a:t>
            </a:fld>
            <a:endParaRPr lang="en-US"/>
          </a:p>
        </p:txBody>
      </p:sp>
      <p:sp>
        <p:nvSpPr>
          <p:cNvPr id="7" name="Content Placeholder 2"/>
          <p:cNvSpPr>
            <a:spLocks noGrp="1"/>
          </p:cNvSpPr>
          <p:nvPr>
            <p:ph idx="1"/>
          </p:nvPr>
        </p:nvSpPr>
        <p:spPr>
          <a:xfrm>
            <a:off x="457200" y="1600201"/>
            <a:ext cx="8229600" cy="3070578"/>
          </a:xfrm>
        </p:spPr>
        <p:txBody>
          <a:bodyPr>
            <a:normAutofit lnSpcReduction="10000"/>
          </a:bodyPr>
          <a:lstStyle/>
          <a:p>
            <a:r>
              <a:rPr lang="en-US" dirty="0" smtClean="0">
                <a:latin typeface="Helvetica"/>
                <a:cs typeface="Helvetica"/>
              </a:rPr>
              <a:t>NASA Jet Propulsion Lab Airborne Visible </a:t>
            </a:r>
            <a:r>
              <a:rPr lang="en-US" dirty="0" err="1" smtClean="0">
                <a:latin typeface="Helvetica"/>
                <a:cs typeface="Helvetica"/>
              </a:rPr>
              <a:t>InfraRed</a:t>
            </a:r>
            <a:r>
              <a:rPr lang="en-US" dirty="0" smtClean="0">
                <a:latin typeface="Helvetica"/>
                <a:cs typeface="Helvetica"/>
              </a:rPr>
              <a:t> Imaging Spectrometer </a:t>
            </a:r>
          </a:p>
          <a:p>
            <a:pPr marL="0" indent="0">
              <a:buNone/>
            </a:pPr>
            <a:r>
              <a:rPr lang="en-US" dirty="0" smtClean="0">
                <a:latin typeface="Helvetica"/>
                <a:cs typeface="Helvetica"/>
              </a:rPr>
              <a:t>	</a:t>
            </a:r>
            <a:r>
              <a:rPr lang="en-US" sz="2000" dirty="0" smtClean="0">
                <a:latin typeface="Helvetica"/>
                <a:cs typeface="Helvetica"/>
              </a:rPr>
              <a:t>+ spectral resolution (224 bands, 400-2500nm)</a:t>
            </a:r>
          </a:p>
          <a:p>
            <a:pPr marL="0" indent="0">
              <a:buNone/>
            </a:pPr>
            <a:r>
              <a:rPr lang="en-US" sz="2000" dirty="0">
                <a:latin typeface="Helvetica"/>
                <a:cs typeface="Helvetica"/>
              </a:rPr>
              <a:t>	</a:t>
            </a:r>
            <a:r>
              <a:rPr lang="en-US" sz="2000" dirty="0" smtClean="0">
                <a:latin typeface="Helvetica"/>
                <a:cs typeface="Helvetica"/>
              </a:rPr>
              <a:t>- temporal resolution (once in 1999)</a:t>
            </a:r>
          </a:p>
          <a:p>
            <a:r>
              <a:rPr lang="en-US" dirty="0" smtClean="0">
                <a:latin typeface="Helvetica"/>
                <a:cs typeface="Helvetica"/>
              </a:rPr>
              <a:t> NASA Landsat 8 satellite</a:t>
            </a:r>
          </a:p>
          <a:p>
            <a:pPr marL="0" indent="0">
              <a:buNone/>
            </a:pPr>
            <a:r>
              <a:rPr lang="en-US" sz="2000" dirty="0">
                <a:latin typeface="Helvetica"/>
                <a:cs typeface="Helvetica"/>
              </a:rPr>
              <a:t>	</a:t>
            </a:r>
            <a:r>
              <a:rPr lang="en-US" sz="2000" dirty="0" smtClean="0">
                <a:latin typeface="Helvetica"/>
                <a:cs typeface="Helvetica"/>
              </a:rPr>
              <a:t>+ temporal resolution (every 16 days)</a:t>
            </a:r>
          </a:p>
          <a:p>
            <a:pPr marL="0" indent="0">
              <a:buNone/>
            </a:pPr>
            <a:r>
              <a:rPr lang="en-US" sz="2000" dirty="0">
                <a:latin typeface="Helvetica"/>
                <a:cs typeface="Helvetica"/>
              </a:rPr>
              <a:t>	</a:t>
            </a:r>
            <a:r>
              <a:rPr lang="en-US" sz="2000" dirty="0" smtClean="0">
                <a:latin typeface="Helvetica"/>
                <a:cs typeface="Helvetica"/>
              </a:rPr>
              <a:t>- spectral/spatial resolution (30m pixels)</a:t>
            </a:r>
          </a:p>
          <a:p>
            <a:pPr marL="0" indent="0">
              <a:buNone/>
            </a:pPr>
            <a:r>
              <a:rPr lang="en-US" sz="2000" dirty="0">
                <a:latin typeface="Helvetica"/>
                <a:cs typeface="Helvetica"/>
              </a:rPr>
              <a:t>	</a:t>
            </a:r>
            <a:r>
              <a:rPr lang="en-US" sz="2000" dirty="0" smtClean="0">
                <a:latin typeface="Helvetica"/>
                <a:cs typeface="Helvetica"/>
              </a:rPr>
              <a:t>- limited by presence of atmosphere &amp; clouds</a:t>
            </a:r>
          </a:p>
          <a:p>
            <a:pPr marL="0" indent="0">
              <a:buNone/>
            </a:pPr>
            <a:endParaRPr lang="en-US" dirty="0" smtClean="0">
              <a:latin typeface="Helvetica"/>
              <a:cs typeface="Helvetica"/>
            </a:endParaRPr>
          </a:p>
          <a:p>
            <a:pPr marL="0" indent="0">
              <a:buNone/>
            </a:pPr>
            <a:endParaRPr lang="en-US" dirty="0" smtClean="0">
              <a:latin typeface="Helvetica"/>
              <a:cs typeface="Helvetica"/>
            </a:endParaRPr>
          </a:p>
        </p:txBody>
      </p:sp>
    </p:spTree>
    <p:extLst>
      <p:ext uri="{BB962C8B-B14F-4D97-AF65-F5344CB8AC3E}">
        <p14:creationId xmlns:p14="http://schemas.microsoft.com/office/powerpoint/2010/main" val="184838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Purpose</a:t>
            </a:r>
            <a:endParaRPr lang="en-US" dirty="0"/>
          </a:p>
        </p:txBody>
      </p:sp>
      <p:sp>
        <p:nvSpPr>
          <p:cNvPr id="6" name="Slide Number Placeholder 5"/>
          <p:cNvSpPr>
            <a:spLocks noGrp="1"/>
          </p:cNvSpPr>
          <p:nvPr>
            <p:ph type="sldNum" sz="quarter" idx="12"/>
          </p:nvPr>
        </p:nvSpPr>
        <p:spPr/>
        <p:txBody>
          <a:bodyPr/>
          <a:lstStyle/>
          <a:p>
            <a:fld id="{9C7F46FC-1B6D-154D-835E-502A01303893}" type="slidenum">
              <a:rPr lang="en-US" smtClean="0"/>
              <a:t>6</a:t>
            </a:fld>
            <a:endParaRPr lang="en-US"/>
          </a:p>
        </p:txBody>
      </p:sp>
      <p:sp>
        <p:nvSpPr>
          <p:cNvPr id="7" name="Content Placeholder 2"/>
          <p:cNvSpPr>
            <a:spLocks noGrp="1"/>
          </p:cNvSpPr>
          <p:nvPr>
            <p:ph idx="1"/>
          </p:nvPr>
        </p:nvSpPr>
        <p:spPr>
          <a:xfrm>
            <a:off x="457200" y="1600200"/>
            <a:ext cx="8229600" cy="4876800"/>
          </a:xfrm>
        </p:spPr>
        <p:txBody>
          <a:bodyPr>
            <a:normAutofit lnSpcReduction="10000"/>
          </a:bodyPr>
          <a:lstStyle/>
          <a:p>
            <a:r>
              <a:rPr lang="en-US" dirty="0" smtClean="0">
                <a:latin typeface="Helvetica"/>
                <a:cs typeface="Helvetica"/>
              </a:rPr>
              <a:t>NASA Jet Propulsion Lab Airborne Visible </a:t>
            </a:r>
            <a:r>
              <a:rPr lang="en-US" dirty="0" err="1" smtClean="0">
                <a:latin typeface="Helvetica"/>
                <a:cs typeface="Helvetica"/>
              </a:rPr>
              <a:t>InfraRed</a:t>
            </a:r>
            <a:r>
              <a:rPr lang="en-US" dirty="0" smtClean="0">
                <a:latin typeface="Helvetica"/>
                <a:cs typeface="Helvetica"/>
              </a:rPr>
              <a:t> Imaging Spectrometer </a:t>
            </a:r>
          </a:p>
          <a:p>
            <a:pPr marL="0" indent="0">
              <a:buNone/>
            </a:pPr>
            <a:r>
              <a:rPr lang="en-US" dirty="0" smtClean="0">
                <a:latin typeface="Helvetica"/>
                <a:cs typeface="Helvetica"/>
              </a:rPr>
              <a:t>	</a:t>
            </a:r>
            <a:r>
              <a:rPr lang="en-US" sz="2000" dirty="0" smtClean="0">
                <a:latin typeface="Helvetica"/>
                <a:cs typeface="Helvetica"/>
              </a:rPr>
              <a:t>+ spectral resolution (224 bands, 400-2500nm)</a:t>
            </a:r>
          </a:p>
          <a:p>
            <a:pPr marL="0" indent="0">
              <a:buNone/>
            </a:pPr>
            <a:r>
              <a:rPr lang="en-US" sz="2000" dirty="0">
                <a:latin typeface="Helvetica"/>
                <a:cs typeface="Helvetica"/>
              </a:rPr>
              <a:t>	</a:t>
            </a:r>
            <a:r>
              <a:rPr lang="en-US" sz="2000" dirty="0" smtClean="0">
                <a:latin typeface="Helvetica"/>
                <a:cs typeface="Helvetica"/>
              </a:rPr>
              <a:t>- temporal resolution (once in 1999)</a:t>
            </a:r>
          </a:p>
          <a:p>
            <a:r>
              <a:rPr lang="en-US" dirty="0" smtClean="0">
                <a:latin typeface="Helvetica"/>
                <a:cs typeface="Helvetica"/>
              </a:rPr>
              <a:t> NASA Landsat 8 satellite</a:t>
            </a:r>
          </a:p>
          <a:p>
            <a:pPr marL="0" indent="0">
              <a:buNone/>
            </a:pPr>
            <a:r>
              <a:rPr lang="en-US" sz="2000" dirty="0">
                <a:latin typeface="Helvetica"/>
                <a:cs typeface="Helvetica"/>
              </a:rPr>
              <a:t>	</a:t>
            </a:r>
            <a:r>
              <a:rPr lang="en-US" sz="2000" dirty="0" smtClean="0">
                <a:latin typeface="Helvetica"/>
                <a:cs typeface="Helvetica"/>
              </a:rPr>
              <a:t>+ temporal resolution (every 16 days)</a:t>
            </a:r>
          </a:p>
          <a:p>
            <a:pPr marL="0" indent="0">
              <a:buNone/>
            </a:pPr>
            <a:r>
              <a:rPr lang="en-US" sz="2000" dirty="0">
                <a:latin typeface="Helvetica"/>
                <a:cs typeface="Helvetica"/>
              </a:rPr>
              <a:t>	</a:t>
            </a:r>
            <a:r>
              <a:rPr lang="en-US" sz="2000" dirty="0" smtClean="0">
                <a:latin typeface="Helvetica"/>
                <a:cs typeface="Helvetica"/>
              </a:rPr>
              <a:t>- spectral/spatial resolution (30m pixels)</a:t>
            </a:r>
          </a:p>
          <a:p>
            <a:pPr marL="0" indent="0">
              <a:buNone/>
            </a:pPr>
            <a:r>
              <a:rPr lang="en-US" sz="2000" dirty="0">
                <a:latin typeface="Helvetica"/>
                <a:cs typeface="Helvetica"/>
              </a:rPr>
              <a:t>	</a:t>
            </a:r>
            <a:r>
              <a:rPr lang="en-US" sz="2000" dirty="0" smtClean="0">
                <a:latin typeface="Helvetica"/>
                <a:cs typeface="Helvetica"/>
              </a:rPr>
              <a:t>- limited by presence of atmosphere &amp; clouds</a:t>
            </a:r>
          </a:p>
          <a:p>
            <a:pPr marL="0" indent="0">
              <a:buNone/>
            </a:pPr>
            <a:endParaRPr lang="en-US" dirty="0" smtClean="0">
              <a:latin typeface="Helvetica"/>
              <a:cs typeface="Helvetica"/>
            </a:endParaRPr>
          </a:p>
          <a:p>
            <a:r>
              <a:rPr lang="en-US" dirty="0">
                <a:latin typeface="Helvetica"/>
                <a:cs typeface="Helvetica"/>
              </a:rPr>
              <a:t> </a:t>
            </a:r>
            <a:r>
              <a:rPr lang="en-US" dirty="0" smtClean="0">
                <a:latin typeface="Helvetica"/>
                <a:cs typeface="Helvetica"/>
              </a:rPr>
              <a:t>Multispectral UAV Imaging System</a:t>
            </a:r>
            <a:endParaRPr lang="en-US" dirty="0">
              <a:latin typeface="Helvetica"/>
              <a:cs typeface="Helvetica"/>
            </a:endParaRPr>
          </a:p>
          <a:p>
            <a:pPr marL="0" indent="0">
              <a:buNone/>
            </a:pPr>
            <a:r>
              <a:rPr lang="en-US" sz="2000" dirty="0">
                <a:latin typeface="Helvetica"/>
                <a:cs typeface="Helvetica"/>
              </a:rPr>
              <a:t>	+ temporal resolution </a:t>
            </a:r>
            <a:r>
              <a:rPr lang="en-US" sz="2000" dirty="0" smtClean="0">
                <a:latin typeface="Helvetica"/>
                <a:cs typeface="Helvetica"/>
              </a:rPr>
              <a:t>(whenever we want)</a:t>
            </a:r>
            <a:endParaRPr lang="en-US" sz="2000" dirty="0">
              <a:latin typeface="Helvetica"/>
              <a:cs typeface="Helvetica"/>
            </a:endParaRPr>
          </a:p>
          <a:p>
            <a:pPr marL="0" indent="0">
              <a:buNone/>
            </a:pPr>
            <a:r>
              <a:rPr lang="en-US" sz="2000" dirty="0">
                <a:latin typeface="Helvetica"/>
                <a:cs typeface="Helvetica"/>
              </a:rPr>
              <a:t>	- </a:t>
            </a:r>
            <a:r>
              <a:rPr lang="en-US" sz="2000" dirty="0" smtClean="0">
                <a:latin typeface="Helvetica"/>
                <a:cs typeface="Helvetica"/>
              </a:rPr>
              <a:t>spectral (any filters we want) /</a:t>
            </a:r>
            <a:r>
              <a:rPr lang="en-US" sz="2000" dirty="0">
                <a:latin typeface="Helvetica"/>
                <a:cs typeface="Helvetica"/>
              </a:rPr>
              <a:t>spatial resolution </a:t>
            </a:r>
            <a:r>
              <a:rPr lang="en-US" sz="2000" dirty="0" smtClean="0">
                <a:latin typeface="Helvetica"/>
                <a:cs typeface="Helvetica"/>
              </a:rPr>
              <a:t>(1 inch </a:t>
            </a:r>
            <a:r>
              <a:rPr lang="en-US" sz="2000" dirty="0">
                <a:latin typeface="Helvetica"/>
                <a:cs typeface="Helvetica"/>
              </a:rPr>
              <a:t>pixels)</a:t>
            </a:r>
          </a:p>
          <a:p>
            <a:pPr marL="0" indent="0">
              <a:buNone/>
            </a:pPr>
            <a:r>
              <a:rPr lang="en-US" sz="2000" dirty="0">
                <a:latin typeface="Helvetica"/>
                <a:cs typeface="Helvetica"/>
              </a:rPr>
              <a:t>	</a:t>
            </a:r>
            <a:r>
              <a:rPr lang="en-US" sz="2000" dirty="0" smtClean="0">
                <a:latin typeface="Helvetica"/>
                <a:cs typeface="Helvetica"/>
              </a:rPr>
              <a:t>+ minimal atmosphere at low altitudes</a:t>
            </a:r>
            <a:endParaRPr lang="en-US" sz="2000" dirty="0">
              <a:latin typeface="Helvetica"/>
              <a:cs typeface="Helvetica"/>
            </a:endParaRPr>
          </a:p>
          <a:p>
            <a:endParaRPr lang="en-US" dirty="0" smtClean="0">
              <a:latin typeface="Helvetica"/>
              <a:cs typeface="Helvetica"/>
            </a:endParaRPr>
          </a:p>
        </p:txBody>
      </p:sp>
    </p:spTree>
    <p:extLst>
      <p:ext uri="{BB962C8B-B14F-4D97-AF65-F5344CB8AC3E}">
        <p14:creationId xmlns:p14="http://schemas.microsoft.com/office/powerpoint/2010/main" val="18483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Dream</a:t>
            </a:r>
            <a:endParaRPr lang="en-US" dirty="0"/>
          </a:p>
        </p:txBody>
      </p:sp>
      <p:sp>
        <p:nvSpPr>
          <p:cNvPr id="4" name="Content Placeholder 2"/>
          <p:cNvSpPr>
            <a:spLocks noGrp="1"/>
          </p:cNvSpPr>
          <p:nvPr>
            <p:ph idx="1"/>
          </p:nvPr>
        </p:nvSpPr>
        <p:spPr>
          <a:xfrm>
            <a:off x="5434574" y="1600200"/>
            <a:ext cx="3252225" cy="4525963"/>
          </a:xfrm>
        </p:spPr>
        <p:txBody>
          <a:bodyPr>
            <a:normAutofit/>
          </a:bodyPr>
          <a:lstStyle/>
          <a:p>
            <a:r>
              <a:rPr lang="en-US" sz="2000" dirty="0" smtClean="0">
                <a:latin typeface="Helvetica"/>
                <a:cs typeface="Helvetica"/>
              </a:rPr>
              <a:t>Fully functioning system and capture workflow</a:t>
            </a:r>
          </a:p>
          <a:p>
            <a:pPr marL="0" indent="0">
              <a:buNone/>
            </a:pPr>
            <a:endParaRPr lang="en-US" sz="2000" dirty="0" smtClean="0">
              <a:latin typeface="Helvetica"/>
              <a:cs typeface="Helvetica"/>
            </a:endParaRPr>
          </a:p>
          <a:p>
            <a:r>
              <a:rPr lang="en-US" sz="2000" dirty="0" smtClean="0">
                <a:latin typeface="Helvetica"/>
                <a:cs typeface="Helvetica"/>
              </a:rPr>
              <a:t>Develop calibration protocol </a:t>
            </a:r>
          </a:p>
          <a:p>
            <a:endParaRPr lang="en-US" sz="2000" dirty="0" smtClean="0">
              <a:latin typeface="Helvetica"/>
              <a:cs typeface="Helvetica"/>
            </a:endParaRPr>
          </a:p>
          <a:p>
            <a:r>
              <a:rPr lang="en-US" sz="2000" dirty="0" smtClean="0">
                <a:latin typeface="Helvetica"/>
                <a:cs typeface="Helvetica"/>
              </a:rPr>
              <a:t>Image transfer, conversion, stitching</a:t>
            </a:r>
          </a:p>
          <a:p>
            <a:endParaRPr lang="en-US" sz="2000" dirty="0" smtClean="0">
              <a:latin typeface="Helvetica"/>
              <a:cs typeface="Helvetica"/>
            </a:endParaRPr>
          </a:p>
          <a:p>
            <a:r>
              <a:rPr lang="en-US" sz="2000" dirty="0" smtClean="0">
                <a:latin typeface="Helvetica"/>
                <a:cs typeface="Helvetica"/>
              </a:rPr>
              <a:t>Near </a:t>
            </a:r>
            <a:r>
              <a:rPr lang="en-US" sz="2000" dirty="0">
                <a:latin typeface="Helvetica"/>
                <a:cs typeface="Helvetica"/>
              </a:rPr>
              <a:t>real-</a:t>
            </a:r>
            <a:r>
              <a:rPr lang="en-US" sz="2000" dirty="0" smtClean="0">
                <a:latin typeface="Helvetica"/>
                <a:cs typeface="Helvetica"/>
              </a:rPr>
              <a:t>time, in-water constituent mapping</a:t>
            </a:r>
          </a:p>
          <a:p>
            <a:endParaRPr lang="en-US" sz="2000" dirty="0">
              <a:latin typeface="Helvetica"/>
              <a:cs typeface="Helvetica"/>
            </a:endParaRPr>
          </a:p>
          <a:p>
            <a:pPr marL="0" indent="0">
              <a:buNone/>
            </a:pPr>
            <a:endParaRPr lang="en-US" sz="2000" dirty="0" smtClean="0">
              <a:latin typeface="Helvetica"/>
              <a:cs typeface="Helvetica"/>
            </a:endParaRPr>
          </a:p>
          <a:p>
            <a:pPr marL="0" indent="0">
              <a:buNone/>
            </a:pPr>
            <a:endParaRPr lang="en-US" dirty="0" smtClean="0">
              <a:latin typeface="Helvetica"/>
              <a:cs typeface="Helvetica"/>
            </a:endParaRPr>
          </a:p>
          <a:p>
            <a:endParaRPr lang="en-US" dirty="0" smtClean="0">
              <a:latin typeface="Helvetica"/>
              <a:cs typeface="Helvetica"/>
            </a:endParaRPr>
          </a:p>
        </p:txBody>
      </p:sp>
      <p:pic>
        <p:nvPicPr>
          <p:cNvPr id="5" name="Picture 4" descr="channel_chlorophyll.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407123"/>
            <a:ext cx="4810724" cy="5223071"/>
          </a:xfrm>
          <a:prstGeom prst="rect">
            <a:avLst/>
          </a:prstGeom>
        </p:spPr>
      </p:pic>
      <p:sp>
        <p:nvSpPr>
          <p:cNvPr id="6" name="Slide Number Placeholder 5"/>
          <p:cNvSpPr>
            <a:spLocks noGrp="1"/>
          </p:cNvSpPr>
          <p:nvPr>
            <p:ph type="sldNum" sz="quarter" idx="12"/>
          </p:nvPr>
        </p:nvSpPr>
        <p:spPr/>
        <p:txBody>
          <a:bodyPr/>
          <a:lstStyle/>
          <a:p>
            <a:fld id="{9C7F46FC-1B6D-154D-835E-502A01303893}" type="slidenum">
              <a:rPr lang="en-US" smtClean="0"/>
              <a:t>7</a:t>
            </a:fld>
            <a:endParaRPr lang="en-US"/>
          </a:p>
        </p:txBody>
      </p:sp>
    </p:spTree>
    <p:extLst>
      <p:ext uri="{BB962C8B-B14F-4D97-AF65-F5344CB8AC3E}">
        <p14:creationId xmlns:p14="http://schemas.microsoft.com/office/powerpoint/2010/main" val="2323486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Team</a:t>
            </a:r>
            <a:endParaRPr lang="en-US" dirty="0"/>
          </a:p>
        </p:txBody>
      </p:sp>
      <p:sp>
        <p:nvSpPr>
          <p:cNvPr id="3" name="Content Placeholder 2"/>
          <p:cNvSpPr>
            <a:spLocks noGrp="1"/>
          </p:cNvSpPr>
          <p:nvPr>
            <p:ph idx="1"/>
          </p:nvPr>
        </p:nvSpPr>
        <p:spPr/>
        <p:txBody>
          <a:bodyPr/>
          <a:lstStyle/>
          <a:p>
            <a:r>
              <a:rPr lang="en-US" dirty="0" smtClean="0">
                <a:latin typeface="Helvetica"/>
                <a:cs typeface="Helvetica"/>
              </a:rPr>
              <a:t>Students </a:t>
            </a:r>
          </a:p>
          <a:p>
            <a:pPr lvl="2"/>
            <a:r>
              <a:rPr lang="en-US" dirty="0" smtClean="0">
                <a:latin typeface="Helvetica"/>
                <a:cs typeface="Helvetica"/>
              </a:rPr>
              <a:t>Liz </a:t>
            </a:r>
            <a:r>
              <a:rPr lang="en-US" dirty="0" err="1" smtClean="0">
                <a:latin typeface="Helvetica"/>
                <a:cs typeface="Helvetica"/>
              </a:rPr>
              <a:t>Bondi</a:t>
            </a:r>
            <a:r>
              <a:rPr lang="en-US" dirty="0" smtClean="0">
                <a:latin typeface="Helvetica"/>
                <a:cs typeface="Helvetica"/>
              </a:rPr>
              <a:t> (Land) </a:t>
            </a:r>
            <a:r>
              <a:rPr lang="en-US" dirty="0">
                <a:latin typeface="Helvetica"/>
                <a:cs typeface="Helvetica"/>
              </a:rPr>
              <a:t>&amp; </a:t>
            </a:r>
            <a:r>
              <a:rPr lang="en-US" dirty="0" smtClean="0">
                <a:latin typeface="Helvetica"/>
                <a:cs typeface="Helvetica"/>
              </a:rPr>
              <a:t>myself (Water)</a:t>
            </a:r>
            <a:endParaRPr lang="en-US" dirty="0">
              <a:latin typeface="Helvetica"/>
              <a:cs typeface="Helvetica"/>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69086" y="554649"/>
            <a:ext cx="1467556" cy="2201334"/>
          </a:xfrm>
          <a:prstGeom prst="rect">
            <a:avLst/>
          </a:prstGeom>
        </p:spPr>
      </p:pic>
      <p:pic>
        <p:nvPicPr>
          <p:cNvPr id="14" name="Picture 13" descr="DSC_0589.JPG"/>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6722533" y="554649"/>
            <a:ext cx="1660513" cy="2201334"/>
          </a:xfrm>
          <a:prstGeom prst="rect">
            <a:avLst/>
          </a:prstGeom>
        </p:spPr>
      </p:pic>
      <p:sp>
        <p:nvSpPr>
          <p:cNvPr id="16" name="Slide Number Placeholder 15"/>
          <p:cNvSpPr>
            <a:spLocks noGrp="1"/>
          </p:cNvSpPr>
          <p:nvPr>
            <p:ph type="sldNum" sz="quarter" idx="12"/>
          </p:nvPr>
        </p:nvSpPr>
        <p:spPr/>
        <p:txBody>
          <a:bodyPr/>
          <a:lstStyle/>
          <a:p>
            <a:fld id="{9C7F46FC-1B6D-154D-835E-502A01303893}" type="slidenum">
              <a:rPr lang="en-US" smtClean="0"/>
              <a:t>8</a:t>
            </a:fld>
            <a:endParaRPr lang="en-US"/>
          </a:p>
        </p:txBody>
      </p:sp>
    </p:spTree>
    <p:extLst>
      <p:ext uri="{BB962C8B-B14F-4D97-AF65-F5344CB8AC3E}">
        <p14:creationId xmlns:p14="http://schemas.microsoft.com/office/powerpoint/2010/main" val="172796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Team</a:t>
            </a:r>
            <a:endParaRPr lang="en-US" dirty="0"/>
          </a:p>
        </p:txBody>
      </p:sp>
      <p:sp>
        <p:nvSpPr>
          <p:cNvPr id="3" name="Content Placeholder 2"/>
          <p:cNvSpPr>
            <a:spLocks noGrp="1"/>
          </p:cNvSpPr>
          <p:nvPr>
            <p:ph idx="1"/>
          </p:nvPr>
        </p:nvSpPr>
        <p:spPr/>
        <p:txBody>
          <a:bodyPr/>
          <a:lstStyle/>
          <a:p>
            <a:r>
              <a:rPr lang="en-US" dirty="0">
                <a:latin typeface="Helvetica"/>
                <a:cs typeface="Helvetica"/>
              </a:rPr>
              <a:t>Students </a:t>
            </a:r>
            <a:endParaRPr lang="en-US" dirty="0" smtClean="0">
              <a:latin typeface="Helvetica"/>
              <a:cs typeface="Helvetica"/>
            </a:endParaRPr>
          </a:p>
          <a:p>
            <a:pPr lvl="2"/>
            <a:r>
              <a:rPr lang="en-US" dirty="0" smtClean="0">
                <a:latin typeface="Helvetica"/>
                <a:cs typeface="Helvetica"/>
              </a:rPr>
              <a:t>Liz </a:t>
            </a:r>
            <a:r>
              <a:rPr lang="en-US" dirty="0" err="1">
                <a:latin typeface="Helvetica"/>
                <a:cs typeface="Helvetica"/>
              </a:rPr>
              <a:t>Bondi</a:t>
            </a:r>
            <a:r>
              <a:rPr lang="en-US" dirty="0">
                <a:latin typeface="Helvetica"/>
                <a:cs typeface="Helvetica"/>
              </a:rPr>
              <a:t> (Land) &amp; myself (Water)</a:t>
            </a:r>
          </a:p>
          <a:p>
            <a:endParaRPr lang="en-US" dirty="0" smtClean="0">
              <a:latin typeface="Helvetica"/>
              <a:cs typeface="Helvetica"/>
            </a:endParaRPr>
          </a:p>
          <a:p>
            <a:r>
              <a:rPr lang="en-US" dirty="0" smtClean="0">
                <a:latin typeface="Helvetica"/>
                <a:cs typeface="Helvetica"/>
              </a:rPr>
              <a:t>Research Experience </a:t>
            </a:r>
            <a:endParaRPr lang="en-US" dirty="0">
              <a:latin typeface="Helvetica"/>
              <a:cs typeface="Helvetica"/>
            </a:endParaRPr>
          </a:p>
          <a:p>
            <a:pPr marL="891540" lvl="2" indent="-342900">
              <a:buFont typeface="Arial"/>
              <a:buChar char="•"/>
            </a:pPr>
            <a:r>
              <a:rPr lang="en-US" dirty="0" smtClean="0">
                <a:latin typeface="Helvetica"/>
                <a:cs typeface="Helvetica"/>
              </a:rPr>
              <a:t>Aaron </a:t>
            </a:r>
            <a:r>
              <a:rPr lang="en-US" dirty="0" err="1" smtClean="0">
                <a:latin typeface="Helvetica"/>
                <a:cs typeface="Helvetica"/>
              </a:rPr>
              <a:t>Gerace</a:t>
            </a:r>
            <a:r>
              <a:rPr lang="en-US" dirty="0" smtClean="0">
                <a:latin typeface="Helvetica"/>
                <a:cs typeface="Helvetica"/>
              </a:rPr>
              <a:t>, CIS</a:t>
            </a:r>
            <a:endParaRPr lang="en-US" dirty="0">
              <a:latin typeface="Helvetica"/>
              <a:cs typeface="Helvetica"/>
            </a:endParaRPr>
          </a:p>
          <a:p>
            <a:pPr marL="891540" lvl="2" indent="-342900">
              <a:buFont typeface="Arial"/>
              <a:buChar char="•"/>
            </a:pPr>
            <a:r>
              <a:rPr lang="en-US" dirty="0" smtClean="0">
                <a:latin typeface="Helvetica"/>
                <a:cs typeface="Helvetica"/>
              </a:rPr>
              <a:t>Carl </a:t>
            </a:r>
            <a:r>
              <a:rPr lang="en-US" dirty="0" err="1" smtClean="0">
                <a:latin typeface="Helvetica"/>
                <a:cs typeface="Helvetica"/>
              </a:rPr>
              <a:t>Salvaggio</a:t>
            </a:r>
            <a:r>
              <a:rPr lang="en-US" dirty="0" smtClean="0">
                <a:latin typeface="Helvetica"/>
                <a:cs typeface="Helvetica"/>
              </a:rPr>
              <a:t>, CIS</a:t>
            </a:r>
            <a:endParaRPr lang="en-US" dirty="0">
              <a:latin typeface="Helvetica"/>
              <a:cs typeface="Helvetica"/>
            </a:endParaRPr>
          </a:p>
          <a:p>
            <a:pPr marL="891540" lvl="2" indent="-342900">
              <a:buFont typeface="Arial"/>
              <a:buChar char="•"/>
            </a:pPr>
            <a:r>
              <a:rPr lang="en-US" dirty="0" smtClean="0">
                <a:latin typeface="Helvetica"/>
                <a:cs typeface="Helvetica"/>
              </a:rPr>
              <a:t>Matt </a:t>
            </a:r>
            <a:r>
              <a:rPr lang="en-US" dirty="0" err="1" smtClean="0">
                <a:latin typeface="Helvetica"/>
                <a:cs typeface="Helvetica"/>
              </a:rPr>
              <a:t>Montanero</a:t>
            </a:r>
            <a:r>
              <a:rPr lang="en-US" dirty="0" smtClean="0">
                <a:latin typeface="Helvetica"/>
                <a:cs typeface="Helvetica"/>
              </a:rPr>
              <a:t>, NASA</a:t>
            </a:r>
            <a:endParaRPr lang="en-US" dirty="0">
              <a:latin typeface="Helvetica"/>
              <a:cs typeface="Helvetica"/>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69086" y="554649"/>
            <a:ext cx="1467556" cy="2201334"/>
          </a:xfrm>
          <a:prstGeom prst="rect">
            <a:avLst/>
          </a:prstGeom>
        </p:spPr>
      </p:pic>
      <p:pic>
        <p:nvPicPr>
          <p:cNvPr id="15" name="Picture 14" descr="DSC_0589.JPG"/>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6722533" y="554649"/>
            <a:ext cx="1660513" cy="2201334"/>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a:ext>
            </a:extLst>
          </a:blip>
          <a:srcRect l="31414" t="4921" r="30808" b="28059"/>
          <a:stretch/>
        </p:blipFill>
        <p:spPr>
          <a:xfrm>
            <a:off x="7188198" y="2489200"/>
            <a:ext cx="1694907" cy="1913467"/>
          </a:xfrm>
          <a:prstGeom prst="rect">
            <a:avLst/>
          </a:prstGeom>
        </p:spPr>
      </p:pic>
      <p:pic>
        <p:nvPicPr>
          <p:cNvPr id="18" name="Picture 17"/>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a:ext>
            </a:extLst>
          </a:blip>
          <a:srcRect t="7737" b="11548"/>
          <a:stretch/>
        </p:blipFill>
        <p:spPr>
          <a:xfrm>
            <a:off x="3937000" y="2489200"/>
            <a:ext cx="1684866" cy="1913467"/>
          </a:xfrm>
          <a:prstGeom prst="rect">
            <a:avLst/>
          </a:prstGeom>
        </p:spPr>
      </p:pic>
      <p:pic>
        <p:nvPicPr>
          <p:cNvPr id="21" name="Picture 20"/>
          <p:cNvPicPr>
            <a:picLocks noChangeAspect="1"/>
          </p:cNvPicPr>
          <p:nvPr/>
        </p:nvPicPr>
        <p:blipFill>
          <a:blip r:embed="rId8"/>
          <a:stretch>
            <a:fillRect/>
          </a:stretch>
        </p:blipFill>
        <p:spPr>
          <a:xfrm>
            <a:off x="5551311" y="2489200"/>
            <a:ext cx="1913467" cy="1913467"/>
          </a:xfrm>
          <a:prstGeom prst="rect">
            <a:avLst/>
          </a:prstGeom>
        </p:spPr>
      </p:pic>
      <p:sp>
        <p:nvSpPr>
          <p:cNvPr id="23" name="Slide Number Placeholder 22"/>
          <p:cNvSpPr>
            <a:spLocks noGrp="1"/>
          </p:cNvSpPr>
          <p:nvPr>
            <p:ph type="sldNum" sz="quarter" idx="12"/>
          </p:nvPr>
        </p:nvSpPr>
        <p:spPr/>
        <p:txBody>
          <a:bodyPr/>
          <a:lstStyle/>
          <a:p>
            <a:fld id="{9C7F46FC-1B6D-154D-835E-502A01303893}" type="slidenum">
              <a:rPr lang="en-US" smtClean="0"/>
              <a:t>9</a:t>
            </a:fld>
            <a:endParaRPr lang="en-US"/>
          </a:p>
        </p:txBody>
      </p:sp>
    </p:spTree>
    <p:extLst>
      <p:ext uri="{BB962C8B-B14F-4D97-AF65-F5344CB8AC3E}">
        <p14:creationId xmlns:p14="http://schemas.microsoft.com/office/powerpoint/2010/main" val="102604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1377</TotalTime>
  <Words>1979</Words>
  <Application>Microsoft Macintosh PowerPoint</Application>
  <PresentationFormat>On-screen Show (4:3)</PresentationFormat>
  <Paragraphs>432</Paragraphs>
  <Slides>44</Slides>
  <Notes>12</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Clarity</vt:lpstr>
      <vt:lpstr>Unmanned Aerial Vehicle Imaging System Creation For Water Quality Analysis </vt:lpstr>
      <vt:lpstr>Outline</vt:lpstr>
      <vt:lpstr>The Purpose</vt:lpstr>
      <vt:lpstr>The Purpose</vt:lpstr>
      <vt:lpstr>The Purpose</vt:lpstr>
      <vt:lpstr>The Purpose</vt:lpstr>
      <vt:lpstr>The Dream</vt:lpstr>
      <vt:lpstr>The Team</vt:lpstr>
      <vt:lpstr>The Team</vt:lpstr>
      <vt:lpstr>The Team</vt:lpstr>
      <vt:lpstr>The Team</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Progress</vt:lpstr>
      <vt:lpstr>The Future</vt:lpstr>
      <vt:lpstr>The Future</vt:lpstr>
      <vt:lpstr>The Future</vt:lpstr>
      <vt:lpstr>The Future</vt:lpstr>
      <vt:lpstr>Questions / Comments?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dc:creator>
  <cp:lastModifiedBy>Victoria</cp:lastModifiedBy>
  <cp:revision>37</cp:revision>
  <dcterms:created xsi:type="dcterms:W3CDTF">2015-10-01T15:49:26Z</dcterms:created>
  <dcterms:modified xsi:type="dcterms:W3CDTF">2015-10-02T14:46:50Z</dcterms:modified>
</cp:coreProperties>
</file>